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  <p:sldMasterId id="214748367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  <p:sldId id="429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37" r:id="rId190"/>
    <p:sldId id="438" r:id="rId191"/>
    <p:sldId id="439" r:id="rId192"/>
    <p:sldId id="440" r:id="rId193"/>
    <p:sldId id="441" r:id="rId194"/>
    <p:sldId id="442" r:id="rId195"/>
    <p:sldId id="443" r:id="rId196"/>
    <p:sldId id="444" r:id="rId197"/>
    <p:sldId id="445" r:id="rId198"/>
    <p:sldId id="446" r:id="rId199"/>
    <p:sldId id="447" r:id="rId200"/>
    <p:sldId id="448" r:id="rId201"/>
    <p:sldId id="449" r:id="rId202"/>
    <p:sldId id="450" r:id="rId203"/>
    <p:sldId id="451" r:id="rId204"/>
    <p:sldId id="452" r:id="rId205"/>
    <p:sldId id="453" r:id="rId206"/>
    <p:sldId id="454" r:id="rId207"/>
    <p:sldId id="455" r:id="rId208"/>
    <p:sldId id="456" r:id="rId209"/>
    <p:sldId id="457" r:id="rId210"/>
    <p:sldId id="458" r:id="rId211"/>
    <p:sldId id="459" r:id="rId212"/>
    <p:sldId id="460" r:id="rId213"/>
    <p:sldId id="461" r:id="rId214"/>
    <p:sldId id="462" r:id="rId215"/>
    <p:sldId id="463" r:id="rId216"/>
    <p:sldId id="464" r:id="rId217"/>
    <p:sldId id="465" r:id="rId218"/>
    <p:sldId id="466" r:id="rId219"/>
    <p:sldId id="467" r:id="rId220"/>
    <p:sldId id="468" r:id="rId221"/>
    <p:sldId id="469" r:id="rId222"/>
    <p:sldId id="470" r:id="rId223"/>
    <p:sldId id="471" r:id="rId224"/>
    <p:sldId id="472" r:id="rId225"/>
    <p:sldId id="473" r:id="rId226"/>
    <p:sldId id="474" r:id="rId227"/>
    <p:sldId id="475" r:id="rId228"/>
    <p:sldId id="476" r:id="rId229"/>
    <p:sldId id="477" r:id="rId230"/>
    <p:sldId id="478" r:id="rId231"/>
    <p:sldId id="479" r:id="rId232"/>
    <p:sldId id="480" r:id="rId233"/>
    <p:sldId id="481" r:id="rId234"/>
    <p:sldId id="482" r:id="rId235"/>
    <p:sldId id="483" r:id="rId236"/>
    <p:sldId id="484" r:id="rId237"/>
    <p:sldId id="485" r:id="rId238"/>
    <p:sldId id="486" r:id="rId239"/>
    <p:sldId id="487" r:id="rId240"/>
    <p:sldId id="488" r:id="rId241"/>
    <p:sldId id="489" r:id="rId242"/>
    <p:sldId id="490" r:id="rId243"/>
    <p:sldId id="491" r:id="rId244"/>
    <p:sldId id="492" r:id="rId245"/>
    <p:sldId id="493" r:id="rId246"/>
    <p:sldId id="494" r:id="rId247"/>
    <p:sldId id="495" r:id="rId248"/>
    <p:sldId id="496" r:id="rId249"/>
    <p:sldId id="497" r:id="rId250"/>
    <p:sldId id="498" r:id="rId251"/>
    <p:sldId id="499" r:id="rId252"/>
    <p:sldId id="500" r:id="rId253"/>
    <p:sldId id="501" r:id="rId254"/>
    <p:sldId id="502" r:id="rId255"/>
    <p:sldId id="503" r:id="rId256"/>
    <p:sldId id="504" r:id="rId257"/>
    <p:sldId id="505" r:id="rId258"/>
    <p:sldId id="506" r:id="rId259"/>
    <p:sldId id="507" r:id="rId260"/>
    <p:sldId id="508" r:id="rId261"/>
    <p:sldId id="509" r:id="rId262"/>
    <p:sldId id="510" r:id="rId263"/>
    <p:sldId id="511" r:id="rId264"/>
    <p:sldId id="512" r:id="rId265"/>
    <p:sldId id="513" r:id="rId266"/>
    <p:sldId id="514" r:id="rId267"/>
    <p:sldId id="515" r:id="rId268"/>
    <p:sldId id="516" r:id="rId269"/>
    <p:sldId id="517" r:id="rId270"/>
    <p:sldId id="518" r:id="rId271"/>
    <p:sldId id="519" r:id="rId272"/>
    <p:sldId id="520" r:id="rId273"/>
    <p:sldId id="521" r:id="rId274"/>
    <p:sldId id="522" r:id="rId275"/>
    <p:sldId id="523" r:id="rId276"/>
  </p:sldIdLst>
  <p:sldSz cy="5143500" cx="9144000"/>
  <p:notesSz cx="6858000" cy="9144000"/>
  <p:embeddedFontLst>
    <p:embeddedFont>
      <p:font typeface="Raleway"/>
      <p:regular r:id="rId277"/>
      <p:bold r:id="rId278"/>
      <p:italic r:id="rId279"/>
      <p:boldItalic r:id="rId280"/>
    </p:embeddedFont>
    <p:embeddedFont>
      <p:font typeface="Proxima Nova"/>
      <p:regular r:id="rId281"/>
      <p:bold r:id="rId282"/>
      <p:italic r:id="rId283"/>
      <p:boldItalic r:id="rId284"/>
    </p:embeddedFont>
    <p:embeddedFont>
      <p:font typeface="Roboto"/>
      <p:regular r:id="rId285"/>
      <p:bold r:id="rId286"/>
      <p:italic r:id="rId287"/>
      <p:boldItalic r:id="rId288"/>
    </p:embeddedFont>
    <p:embeddedFont>
      <p:font typeface="Roboto Mono"/>
      <p:regular r:id="rId289"/>
      <p:bold r:id="rId290"/>
      <p:italic r:id="rId291"/>
      <p:boldItalic r:id="rId292"/>
    </p:embeddedFont>
    <p:embeddedFont>
      <p:font typeface="Alfa Slab One"/>
      <p:regular r:id="rId2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C09B74-762A-4D6C-AC36-0636F9D1136F}">
  <a:tblStyle styleId="{2FC09B74-762A-4D6C-AC36-0636F9D113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190" Type="http://schemas.openxmlformats.org/officeDocument/2006/relationships/slide" Target="slides/slide18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194" Type="http://schemas.openxmlformats.org/officeDocument/2006/relationships/slide" Target="slides/slide186.xml"/><Relationship Id="rId43" Type="http://schemas.openxmlformats.org/officeDocument/2006/relationships/slide" Target="slides/slide35.xml"/><Relationship Id="rId193" Type="http://schemas.openxmlformats.org/officeDocument/2006/relationships/slide" Target="slides/slide185.xml"/><Relationship Id="rId46" Type="http://schemas.openxmlformats.org/officeDocument/2006/relationships/slide" Target="slides/slide38.xml"/><Relationship Id="rId192" Type="http://schemas.openxmlformats.org/officeDocument/2006/relationships/slide" Target="slides/slide184.xml"/><Relationship Id="rId45" Type="http://schemas.openxmlformats.org/officeDocument/2006/relationships/slide" Target="slides/slide37.xml"/><Relationship Id="rId191" Type="http://schemas.openxmlformats.org/officeDocument/2006/relationships/slide" Target="slides/slide183.xml"/><Relationship Id="rId48" Type="http://schemas.openxmlformats.org/officeDocument/2006/relationships/slide" Target="slides/slide40.xml"/><Relationship Id="rId187" Type="http://schemas.openxmlformats.org/officeDocument/2006/relationships/slide" Target="slides/slide179.xml"/><Relationship Id="rId47" Type="http://schemas.openxmlformats.org/officeDocument/2006/relationships/slide" Target="slides/slide39.xml"/><Relationship Id="rId186" Type="http://schemas.openxmlformats.org/officeDocument/2006/relationships/slide" Target="slides/slide178.xml"/><Relationship Id="rId185" Type="http://schemas.openxmlformats.org/officeDocument/2006/relationships/slide" Target="slides/slide177.xml"/><Relationship Id="rId49" Type="http://schemas.openxmlformats.org/officeDocument/2006/relationships/slide" Target="slides/slide41.xml"/><Relationship Id="rId184" Type="http://schemas.openxmlformats.org/officeDocument/2006/relationships/slide" Target="slides/slide176.xml"/><Relationship Id="rId189" Type="http://schemas.openxmlformats.org/officeDocument/2006/relationships/slide" Target="slides/slide181.xml"/><Relationship Id="rId188" Type="http://schemas.openxmlformats.org/officeDocument/2006/relationships/slide" Target="slides/slide180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183" Type="http://schemas.openxmlformats.org/officeDocument/2006/relationships/slide" Target="slides/slide175.xml"/><Relationship Id="rId32" Type="http://schemas.openxmlformats.org/officeDocument/2006/relationships/slide" Target="slides/slide24.xml"/><Relationship Id="rId182" Type="http://schemas.openxmlformats.org/officeDocument/2006/relationships/slide" Target="slides/slide174.xml"/><Relationship Id="rId35" Type="http://schemas.openxmlformats.org/officeDocument/2006/relationships/slide" Target="slides/slide27.xml"/><Relationship Id="rId181" Type="http://schemas.openxmlformats.org/officeDocument/2006/relationships/slide" Target="slides/slide173.xml"/><Relationship Id="rId34" Type="http://schemas.openxmlformats.org/officeDocument/2006/relationships/slide" Target="slides/slide26.xml"/><Relationship Id="rId180" Type="http://schemas.openxmlformats.org/officeDocument/2006/relationships/slide" Target="slides/slide172.xml"/><Relationship Id="rId37" Type="http://schemas.openxmlformats.org/officeDocument/2006/relationships/slide" Target="slides/slide29.xml"/><Relationship Id="rId176" Type="http://schemas.openxmlformats.org/officeDocument/2006/relationships/slide" Target="slides/slide168.xml"/><Relationship Id="rId36" Type="http://schemas.openxmlformats.org/officeDocument/2006/relationships/slide" Target="slides/slide28.xml"/><Relationship Id="rId175" Type="http://schemas.openxmlformats.org/officeDocument/2006/relationships/slide" Target="slides/slide167.xml"/><Relationship Id="rId39" Type="http://schemas.openxmlformats.org/officeDocument/2006/relationships/slide" Target="slides/slide31.xml"/><Relationship Id="rId174" Type="http://schemas.openxmlformats.org/officeDocument/2006/relationships/slide" Target="slides/slide166.xml"/><Relationship Id="rId38" Type="http://schemas.openxmlformats.org/officeDocument/2006/relationships/slide" Target="slides/slide30.xml"/><Relationship Id="rId173" Type="http://schemas.openxmlformats.org/officeDocument/2006/relationships/slide" Target="slides/slide165.xml"/><Relationship Id="rId179" Type="http://schemas.openxmlformats.org/officeDocument/2006/relationships/slide" Target="slides/slide171.xml"/><Relationship Id="rId178" Type="http://schemas.openxmlformats.org/officeDocument/2006/relationships/slide" Target="slides/slide170.xml"/><Relationship Id="rId177" Type="http://schemas.openxmlformats.org/officeDocument/2006/relationships/slide" Target="slides/slide169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98" Type="http://schemas.openxmlformats.org/officeDocument/2006/relationships/slide" Target="slides/slide190.xml"/><Relationship Id="rId14" Type="http://schemas.openxmlformats.org/officeDocument/2006/relationships/slide" Target="slides/slide6.xml"/><Relationship Id="rId197" Type="http://schemas.openxmlformats.org/officeDocument/2006/relationships/slide" Target="slides/slide189.xml"/><Relationship Id="rId17" Type="http://schemas.openxmlformats.org/officeDocument/2006/relationships/slide" Target="slides/slide9.xml"/><Relationship Id="rId196" Type="http://schemas.openxmlformats.org/officeDocument/2006/relationships/slide" Target="slides/slide188.xml"/><Relationship Id="rId16" Type="http://schemas.openxmlformats.org/officeDocument/2006/relationships/slide" Target="slides/slide8.xml"/><Relationship Id="rId195" Type="http://schemas.openxmlformats.org/officeDocument/2006/relationships/slide" Target="slides/slide187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99" Type="http://schemas.openxmlformats.org/officeDocument/2006/relationships/slide" Target="slides/slide191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150" Type="http://schemas.openxmlformats.org/officeDocument/2006/relationships/slide" Target="slides/slide142.xml"/><Relationship Id="rId271" Type="http://schemas.openxmlformats.org/officeDocument/2006/relationships/slide" Target="slides/slide263.xml"/><Relationship Id="rId87" Type="http://schemas.openxmlformats.org/officeDocument/2006/relationships/slide" Target="slides/slide79.xml"/><Relationship Id="rId270" Type="http://schemas.openxmlformats.org/officeDocument/2006/relationships/slide" Target="slides/slide262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1.xml"/><Relationship Id="rId4" Type="http://schemas.openxmlformats.org/officeDocument/2006/relationships/tableStyles" Target="tableStyles.xml"/><Relationship Id="rId148" Type="http://schemas.openxmlformats.org/officeDocument/2006/relationships/slide" Target="slides/slide140.xml"/><Relationship Id="rId269" Type="http://schemas.openxmlformats.org/officeDocument/2006/relationships/slide" Target="slides/slide261.xml"/><Relationship Id="rId9" Type="http://schemas.openxmlformats.org/officeDocument/2006/relationships/slide" Target="slides/slide1.xml"/><Relationship Id="rId143" Type="http://schemas.openxmlformats.org/officeDocument/2006/relationships/slide" Target="slides/slide135.xml"/><Relationship Id="rId264" Type="http://schemas.openxmlformats.org/officeDocument/2006/relationships/slide" Target="slides/slide256.xml"/><Relationship Id="rId142" Type="http://schemas.openxmlformats.org/officeDocument/2006/relationships/slide" Target="slides/slide134.xml"/><Relationship Id="rId263" Type="http://schemas.openxmlformats.org/officeDocument/2006/relationships/slide" Target="slides/slide255.xml"/><Relationship Id="rId141" Type="http://schemas.openxmlformats.org/officeDocument/2006/relationships/slide" Target="slides/slide133.xml"/><Relationship Id="rId262" Type="http://schemas.openxmlformats.org/officeDocument/2006/relationships/slide" Target="slides/slide254.xml"/><Relationship Id="rId140" Type="http://schemas.openxmlformats.org/officeDocument/2006/relationships/slide" Target="slides/slide132.xml"/><Relationship Id="rId261" Type="http://schemas.openxmlformats.org/officeDocument/2006/relationships/slide" Target="slides/slide25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9.xml"/><Relationship Id="rId268" Type="http://schemas.openxmlformats.org/officeDocument/2006/relationships/slide" Target="slides/slide26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8.xml"/><Relationship Id="rId267" Type="http://schemas.openxmlformats.org/officeDocument/2006/relationships/slide" Target="slides/slide259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7.xml"/><Relationship Id="rId266" Type="http://schemas.openxmlformats.org/officeDocument/2006/relationships/slide" Target="slides/slide258.xml"/><Relationship Id="rId8" Type="http://schemas.openxmlformats.org/officeDocument/2006/relationships/notesMaster" Target="notesMasters/notesMaster1.xml"/><Relationship Id="rId144" Type="http://schemas.openxmlformats.org/officeDocument/2006/relationships/slide" Target="slides/slide136.xml"/><Relationship Id="rId265" Type="http://schemas.openxmlformats.org/officeDocument/2006/relationships/slide" Target="slides/slide257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260" Type="http://schemas.openxmlformats.org/officeDocument/2006/relationships/slide" Target="slides/slide252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259" Type="http://schemas.openxmlformats.org/officeDocument/2006/relationships/slide" Target="slides/slide251.xml"/><Relationship Id="rId137" Type="http://schemas.openxmlformats.org/officeDocument/2006/relationships/slide" Target="slides/slide129.xml"/><Relationship Id="rId258" Type="http://schemas.openxmlformats.org/officeDocument/2006/relationships/slide" Target="slides/slide250.xml"/><Relationship Id="rId132" Type="http://schemas.openxmlformats.org/officeDocument/2006/relationships/slide" Target="slides/slide124.xml"/><Relationship Id="rId253" Type="http://schemas.openxmlformats.org/officeDocument/2006/relationships/slide" Target="slides/slide245.xml"/><Relationship Id="rId131" Type="http://schemas.openxmlformats.org/officeDocument/2006/relationships/slide" Target="slides/slide123.xml"/><Relationship Id="rId252" Type="http://schemas.openxmlformats.org/officeDocument/2006/relationships/slide" Target="slides/slide244.xml"/><Relationship Id="rId130" Type="http://schemas.openxmlformats.org/officeDocument/2006/relationships/slide" Target="slides/slide122.xml"/><Relationship Id="rId251" Type="http://schemas.openxmlformats.org/officeDocument/2006/relationships/slide" Target="slides/slide243.xml"/><Relationship Id="rId250" Type="http://schemas.openxmlformats.org/officeDocument/2006/relationships/slide" Target="slides/slide242.xml"/><Relationship Id="rId136" Type="http://schemas.openxmlformats.org/officeDocument/2006/relationships/slide" Target="slides/slide128.xml"/><Relationship Id="rId257" Type="http://schemas.openxmlformats.org/officeDocument/2006/relationships/slide" Target="slides/slide249.xml"/><Relationship Id="rId135" Type="http://schemas.openxmlformats.org/officeDocument/2006/relationships/slide" Target="slides/slide127.xml"/><Relationship Id="rId256" Type="http://schemas.openxmlformats.org/officeDocument/2006/relationships/slide" Target="slides/slide248.xml"/><Relationship Id="rId134" Type="http://schemas.openxmlformats.org/officeDocument/2006/relationships/slide" Target="slides/slide126.xml"/><Relationship Id="rId255" Type="http://schemas.openxmlformats.org/officeDocument/2006/relationships/slide" Target="slides/slide247.xml"/><Relationship Id="rId133" Type="http://schemas.openxmlformats.org/officeDocument/2006/relationships/slide" Target="slides/slide125.xml"/><Relationship Id="rId254" Type="http://schemas.openxmlformats.org/officeDocument/2006/relationships/slide" Target="slides/slide246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172" Type="http://schemas.openxmlformats.org/officeDocument/2006/relationships/slide" Target="slides/slide164.xml"/><Relationship Id="rId293" Type="http://schemas.openxmlformats.org/officeDocument/2006/relationships/font" Target="fonts/AlfaSlabOne-regular.fntdata"/><Relationship Id="rId65" Type="http://schemas.openxmlformats.org/officeDocument/2006/relationships/slide" Target="slides/slide57.xml"/><Relationship Id="rId171" Type="http://schemas.openxmlformats.org/officeDocument/2006/relationships/slide" Target="slides/slide163.xml"/><Relationship Id="rId292" Type="http://schemas.openxmlformats.org/officeDocument/2006/relationships/font" Target="fonts/RobotoMono-boldItalic.fntdata"/><Relationship Id="rId68" Type="http://schemas.openxmlformats.org/officeDocument/2006/relationships/slide" Target="slides/slide60.xml"/><Relationship Id="rId170" Type="http://schemas.openxmlformats.org/officeDocument/2006/relationships/slide" Target="slides/slide162.xml"/><Relationship Id="rId291" Type="http://schemas.openxmlformats.org/officeDocument/2006/relationships/font" Target="fonts/RobotoMono-italic.fntdata"/><Relationship Id="rId67" Type="http://schemas.openxmlformats.org/officeDocument/2006/relationships/slide" Target="slides/slide59.xml"/><Relationship Id="rId290" Type="http://schemas.openxmlformats.org/officeDocument/2006/relationships/font" Target="fonts/RobotoMono-bold.fntdata"/><Relationship Id="rId60" Type="http://schemas.openxmlformats.org/officeDocument/2006/relationships/slide" Target="slides/slide52.xml"/><Relationship Id="rId165" Type="http://schemas.openxmlformats.org/officeDocument/2006/relationships/slide" Target="slides/slide157.xml"/><Relationship Id="rId286" Type="http://schemas.openxmlformats.org/officeDocument/2006/relationships/font" Target="fonts/Roboto-bold.fntdata"/><Relationship Id="rId69" Type="http://schemas.openxmlformats.org/officeDocument/2006/relationships/slide" Target="slides/slide61.xml"/><Relationship Id="rId164" Type="http://schemas.openxmlformats.org/officeDocument/2006/relationships/slide" Target="slides/slide156.xml"/><Relationship Id="rId285" Type="http://schemas.openxmlformats.org/officeDocument/2006/relationships/font" Target="fonts/Roboto-regular.fntdata"/><Relationship Id="rId163" Type="http://schemas.openxmlformats.org/officeDocument/2006/relationships/slide" Target="slides/slide155.xml"/><Relationship Id="rId284" Type="http://schemas.openxmlformats.org/officeDocument/2006/relationships/font" Target="fonts/ProximaNova-boldItalic.fntdata"/><Relationship Id="rId162" Type="http://schemas.openxmlformats.org/officeDocument/2006/relationships/slide" Target="slides/slide154.xml"/><Relationship Id="rId283" Type="http://schemas.openxmlformats.org/officeDocument/2006/relationships/font" Target="fonts/ProximaNova-italic.fntdata"/><Relationship Id="rId169" Type="http://schemas.openxmlformats.org/officeDocument/2006/relationships/slide" Target="slides/slide161.xml"/><Relationship Id="rId168" Type="http://schemas.openxmlformats.org/officeDocument/2006/relationships/slide" Target="slides/slide160.xml"/><Relationship Id="rId289" Type="http://schemas.openxmlformats.org/officeDocument/2006/relationships/font" Target="fonts/RobotoMono-regular.fntdata"/><Relationship Id="rId167" Type="http://schemas.openxmlformats.org/officeDocument/2006/relationships/slide" Target="slides/slide159.xml"/><Relationship Id="rId288" Type="http://schemas.openxmlformats.org/officeDocument/2006/relationships/font" Target="fonts/Roboto-boldItalic.fntdata"/><Relationship Id="rId166" Type="http://schemas.openxmlformats.org/officeDocument/2006/relationships/slide" Target="slides/slide158.xml"/><Relationship Id="rId287" Type="http://schemas.openxmlformats.org/officeDocument/2006/relationships/font" Target="fonts/Roboto-italic.fntdata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161" Type="http://schemas.openxmlformats.org/officeDocument/2006/relationships/slide" Target="slides/slide153.xml"/><Relationship Id="rId282" Type="http://schemas.openxmlformats.org/officeDocument/2006/relationships/font" Target="fonts/ProximaNova-bold.fntdata"/><Relationship Id="rId54" Type="http://schemas.openxmlformats.org/officeDocument/2006/relationships/slide" Target="slides/slide46.xml"/><Relationship Id="rId160" Type="http://schemas.openxmlformats.org/officeDocument/2006/relationships/slide" Target="slides/slide152.xml"/><Relationship Id="rId281" Type="http://schemas.openxmlformats.org/officeDocument/2006/relationships/font" Target="fonts/ProximaNova-regular.fntdata"/><Relationship Id="rId57" Type="http://schemas.openxmlformats.org/officeDocument/2006/relationships/slide" Target="slides/slide49.xml"/><Relationship Id="rId280" Type="http://schemas.openxmlformats.org/officeDocument/2006/relationships/font" Target="fonts/Raleway-boldItalic.fntdata"/><Relationship Id="rId56" Type="http://schemas.openxmlformats.org/officeDocument/2006/relationships/slide" Target="slides/slide48.xml"/><Relationship Id="rId159" Type="http://schemas.openxmlformats.org/officeDocument/2006/relationships/slide" Target="slides/slide151.xml"/><Relationship Id="rId59" Type="http://schemas.openxmlformats.org/officeDocument/2006/relationships/slide" Target="slides/slide51.xml"/><Relationship Id="rId154" Type="http://schemas.openxmlformats.org/officeDocument/2006/relationships/slide" Target="slides/slide146.xml"/><Relationship Id="rId275" Type="http://schemas.openxmlformats.org/officeDocument/2006/relationships/slide" Target="slides/slide267.xml"/><Relationship Id="rId58" Type="http://schemas.openxmlformats.org/officeDocument/2006/relationships/slide" Target="slides/slide50.xml"/><Relationship Id="rId153" Type="http://schemas.openxmlformats.org/officeDocument/2006/relationships/slide" Target="slides/slide145.xml"/><Relationship Id="rId274" Type="http://schemas.openxmlformats.org/officeDocument/2006/relationships/slide" Target="slides/slide266.xml"/><Relationship Id="rId152" Type="http://schemas.openxmlformats.org/officeDocument/2006/relationships/slide" Target="slides/slide144.xml"/><Relationship Id="rId273" Type="http://schemas.openxmlformats.org/officeDocument/2006/relationships/slide" Target="slides/slide265.xml"/><Relationship Id="rId151" Type="http://schemas.openxmlformats.org/officeDocument/2006/relationships/slide" Target="slides/slide143.xml"/><Relationship Id="rId272" Type="http://schemas.openxmlformats.org/officeDocument/2006/relationships/slide" Target="slides/slide264.xml"/><Relationship Id="rId158" Type="http://schemas.openxmlformats.org/officeDocument/2006/relationships/slide" Target="slides/slide150.xml"/><Relationship Id="rId279" Type="http://schemas.openxmlformats.org/officeDocument/2006/relationships/font" Target="fonts/Raleway-italic.fntdata"/><Relationship Id="rId157" Type="http://schemas.openxmlformats.org/officeDocument/2006/relationships/slide" Target="slides/slide149.xml"/><Relationship Id="rId278" Type="http://schemas.openxmlformats.org/officeDocument/2006/relationships/font" Target="fonts/Raleway-bold.fntdata"/><Relationship Id="rId156" Type="http://schemas.openxmlformats.org/officeDocument/2006/relationships/slide" Target="slides/slide148.xml"/><Relationship Id="rId277" Type="http://schemas.openxmlformats.org/officeDocument/2006/relationships/font" Target="fonts/Raleway-regular.fntdata"/><Relationship Id="rId155" Type="http://schemas.openxmlformats.org/officeDocument/2006/relationships/slide" Target="slides/slide147.xml"/><Relationship Id="rId276" Type="http://schemas.openxmlformats.org/officeDocument/2006/relationships/slide" Target="slides/slide268.xml"/><Relationship Id="rId107" Type="http://schemas.openxmlformats.org/officeDocument/2006/relationships/slide" Target="slides/slide99.xml"/><Relationship Id="rId228" Type="http://schemas.openxmlformats.org/officeDocument/2006/relationships/slide" Target="slides/slide220.xml"/><Relationship Id="rId106" Type="http://schemas.openxmlformats.org/officeDocument/2006/relationships/slide" Target="slides/slide98.xml"/><Relationship Id="rId227" Type="http://schemas.openxmlformats.org/officeDocument/2006/relationships/slide" Target="slides/slide219.xml"/><Relationship Id="rId105" Type="http://schemas.openxmlformats.org/officeDocument/2006/relationships/slide" Target="slides/slide97.xml"/><Relationship Id="rId226" Type="http://schemas.openxmlformats.org/officeDocument/2006/relationships/slide" Target="slides/slide218.xml"/><Relationship Id="rId104" Type="http://schemas.openxmlformats.org/officeDocument/2006/relationships/slide" Target="slides/slide96.xml"/><Relationship Id="rId225" Type="http://schemas.openxmlformats.org/officeDocument/2006/relationships/slide" Target="slides/slide217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229" Type="http://schemas.openxmlformats.org/officeDocument/2006/relationships/slide" Target="slides/slide221.xml"/><Relationship Id="rId220" Type="http://schemas.openxmlformats.org/officeDocument/2006/relationships/slide" Target="slides/slide212.xml"/><Relationship Id="rId103" Type="http://schemas.openxmlformats.org/officeDocument/2006/relationships/slide" Target="slides/slide95.xml"/><Relationship Id="rId224" Type="http://schemas.openxmlformats.org/officeDocument/2006/relationships/slide" Target="slides/slide216.xml"/><Relationship Id="rId102" Type="http://schemas.openxmlformats.org/officeDocument/2006/relationships/slide" Target="slides/slide94.xml"/><Relationship Id="rId223" Type="http://schemas.openxmlformats.org/officeDocument/2006/relationships/slide" Target="slides/slide215.xml"/><Relationship Id="rId101" Type="http://schemas.openxmlformats.org/officeDocument/2006/relationships/slide" Target="slides/slide93.xml"/><Relationship Id="rId222" Type="http://schemas.openxmlformats.org/officeDocument/2006/relationships/slide" Target="slides/slide214.xml"/><Relationship Id="rId100" Type="http://schemas.openxmlformats.org/officeDocument/2006/relationships/slide" Target="slides/slide92.xml"/><Relationship Id="rId221" Type="http://schemas.openxmlformats.org/officeDocument/2006/relationships/slide" Target="slides/slide213.xml"/><Relationship Id="rId217" Type="http://schemas.openxmlformats.org/officeDocument/2006/relationships/slide" Target="slides/slide209.xml"/><Relationship Id="rId216" Type="http://schemas.openxmlformats.org/officeDocument/2006/relationships/slide" Target="slides/slide208.xml"/><Relationship Id="rId215" Type="http://schemas.openxmlformats.org/officeDocument/2006/relationships/slide" Target="slides/slide207.xml"/><Relationship Id="rId214" Type="http://schemas.openxmlformats.org/officeDocument/2006/relationships/slide" Target="slides/slide206.xml"/><Relationship Id="rId219" Type="http://schemas.openxmlformats.org/officeDocument/2006/relationships/slide" Target="slides/slide211.xml"/><Relationship Id="rId218" Type="http://schemas.openxmlformats.org/officeDocument/2006/relationships/slide" Target="slides/slide210.xml"/><Relationship Id="rId213" Type="http://schemas.openxmlformats.org/officeDocument/2006/relationships/slide" Target="slides/slide205.xml"/><Relationship Id="rId212" Type="http://schemas.openxmlformats.org/officeDocument/2006/relationships/slide" Target="slides/slide204.xml"/><Relationship Id="rId211" Type="http://schemas.openxmlformats.org/officeDocument/2006/relationships/slide" Target="slides/slide203.xml"/><Relationship Id="rId210" Type="http://schemas.openxmlformats.org/officeDocument/2006/relationships/slide" Target="slides/slide202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249" Type="http://schemas.openxmlformats.org/officeDocument/2006/relationships/slide" Target="slides/slide241.xml"/><Relationship Id="rId127" Type="http://schemas.openxmlformats.org/officeDocument/2006/relationships/slide" Target="slides/slide119.xml"/><Relationship Id="rId248" Type="http://schemas.openxmlformats.org/officeDocument/2006/relationships/slide" Target="slides/slide240.xml"/><Relationship Id="rId126" Type="http://schemas.openxmlformats.org/officeDocument/2006/relationships/slide" Target="slides/slide118.xml"/><Relationship Id="rId247" Type="http://schemas.openxmlformats.org/officeDocument/2006/relationships/slide" Target="slides/slide239.xml"/><Relationship Id="rId121" Type="http://schemas.openxmlformats.org/officeDocument/2006/relationships/slide" Target="slides/slide113.xml"/><Relationship Id="rId242" Type="http://schemas.openxmlformats.org/officeDocument/2006/relationships/slide" Target="slides/slide234.xml"/><Relationship Id="rId120" Type="http://schemas.openxmlformats.org/officeDocument/2006/relationships/slide" Target="slides/slide112.xml"/><Relationship Id="rId241" Type="http://schemas.openxmlformats.org/officeDocument/2006/relationships/slide" Target="slides/slide233.xml"/><Relationship Id="rId240" Type="http://schemas.openxmlformats.org/officeDocument/2006/relationships/slide" Target="slides/slide232.xml"/><Relationship Id="rId125" Type="http://schemas.openxmlformats.org/officeDocument/2006/relationships/slide" Target="slides/slide117.xml"/><Relationship Id="rId246" Type="http://schemas.openxmlformats.org/officeDocument/2006/relationships/slide" Target="slides/slide238.xml"/><Relationship Id="rId124" Type="http://schemas.openxmlformats.org/officeDocument/2006/relationships/slide" Target="slides/slide116.xml"/><Relationship Id="rId245" Type="http://schemas.openxmlformats.org/officeDocument/2006/relationships/slide" Target="slides/slide237.xml"/><Relationship Id="rId123" Type="http://schemas.openxmlformats.org/officeDocument/2006/relationships/slide" Target="slides/slide115.xml"/><Relationship Id="rId244" Type="http://schemas.openxmlformats.org/officeDocument/2006/relationships/slide" Target="slides/slide236.xml"/><Relationship Id="rId122" Type="http://schemas.openxmlformats.org/officeDocument/2006/relationships/slide" Target="slides/slide114.xml"/><Relationship Id="rId243" Type="http://schemas.openxmlformats.org/officeDocument/2006/relationships/slide" Target="slides/slide235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99" Type="http://schemas.openxmlformats.org/officeDocument/2006/relationships/slide" Target="slides/slide91.xml"/><Relationship Id="rId98" Type="http://schemas.openxmlformats.org/officeDocument/2006/relationships/slide" Target="slides/slide90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239" Type="http://schemas.openxmlformats.org/officeDocument/2006/relationships/slide" Target="slides/slide231.xml"/><Relationship Id="rId117" Type="http://schemas.openxmlformats.org/officeDocument/2006/relationships/slide" Target="slides/slide109.xml"/><Relationship Id="rId238" Type="http://schemas.openxmlformats.org/officeDocument/2006/relationships/slide" Target="slides/slide230.xml"/><Relationship Id="rId116" Type="http://schemas.openxmlformats.org/officeDocument/2006/relationships/slide" Target="slides/slide108.xml"/><Relationship Id="rId237" Type="http://schemas.openxmlformats.org/officeDocument/2006/relationships/slide" Target="slides/slide229.xml"/><Relationship Id="rId115" Type="http://schemas.openxmlformats.org/officeDocument/2006/relationships/slide" Target="slides/slide107.xml"/><Relationship Id="rId236" Type="http://schemas.openxmlformats.org/officeDocument/2006/relationships/slide" Target="slides/slide228.xml"/><Relationship Id="rId119" Type="http://schemas.openxmlformats.org/officeDocument/2006/relationships/slide" Target="slides/slide111.xml"/><Relationship Id="rId110" Type="http://schemas.openxmlformats.org/officeDocument/2006/relationships/slide" Target="slides/slide102.xml"/><Relationship Id="rId231" Type="http://schemas.openxmlformats.org/officeDocument/2006/relationships/slide" Target="slides/slide223.xml"/><Relationship Id="rId230" Type="http://schemas.openxmlformats.org/officeDocument/2006/relationships/slide" Target="slides/slide222.xml"/><Relationship Id="rId114" Type="http://schemas.openxmlformats.org/officeDocument/2006/relationships/slide" Target="slides/slide106.xml"/><Relationship Id="rId235" Type="http://schemas.openxmlformats.org/officeDocument/2006/relationships/slide" Target="slides/slide227.xml"/><Relationship Id="rId113" Type="http://schemas.openxmlformats.org/officeDocument/2006/relationships/slide" Target="slides/slide105.xml"/><Relationship Id="rId234" Type="http://schemas.openxmlformats.org/officeDocument/2006/relationships/slide" Target="slides/slide226.xml"/><Relationship Id="rId112" Type="http://schemas.openxmlformats.org/officeDocument/2006/relationships/slide" Target="slides/slide104.xml"/><Relationship Id="rId233" Type="http://schemas.openxmlformats.org/officeDocument/2006/relationships/slide" Target="slides/slide225.xml"/><Relationship Id="rId111" Type="http://schemas.openxmlformats.org/officeDocument/2006/relationships/slide" Target="slides/slide103.xml"/><Relationship Id="rId232" Type="http://schemas.openxmlformats.org/officeDocument/2006/relationships/slide" Target="slides/slide224.xml"/><Relationship Id="rId206" Type="http://schemas.openxmlformats.org/officeDocument/2006/relationships/slide" Target="slides/slide198.xml"/><Relationship Id="rId205" Type="http://schemas.openxmlformats.org/officeDocument/2006/relationships/slide" Target="slides/slide197.xml"/><Relationship Id="rId204" Type="http://schemas.openxmlformats.org/officeDocument/2006/relationships/slide" Target="slides/slide196.xml"/><Relationship Id="rId203" Type="http://schemas.openxmlformats.org/officeDocument/2006/relationships/slide" Target="slides/slide195.xml"/><Relationship Id="rId209" Type="http://schemas.openxmlformats.org/officeDocument/2006/relationships/slide" Target="slides/slide201.xml"/><Relationship Id="rId208" Type="http://schemas.openxmlformats.org/officeDocument/2006/relationships/slide" Target="slides/slide200.xml"/><Relationship Id="rId207" Type="http://schemas.openxmlformats.org/officeDocument/2006/relationships/slide" Target="slides/slide199.xml"/><Relationship Id="rId202" Type="http://schemas.openxmlformats.org/officeDocument/2006/relationships/slide" Target="slides/slide194.xml"/><Relationship Id="rId201" Type="http://schemas.openxmlformats.org/officeDocument/2006/relationships/slide" Target="slides/slide193.xml"/><Relationship Id="rId200" Type="http://schemas.openxmlformats.org/officeDocument/2006/relationships/slide" Target="slides/slide19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964b49e2a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2964b49e2a_2_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7ce1d34c4_4_1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37ce1d34c4_4_1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1" name="Google Shape;331;g337ce1d34c4_4_1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329dd11865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329dd11865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33072b7d34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33072b7d34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32964b49e2a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32964b49e2a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328f1bf3ed1_3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328f1bf3ed1_3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328f1bf3ed1_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328f1bf3ed1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328f1bf3ed1_3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328f1bf3ed1_3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328f1bf3ed1_3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328f1bf3ed1_3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328f1bf3ed1_3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328f1bf3ed1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328f1bf3ed1_3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Google Shape;2406;g328f1bf3ed1_3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328f1bf3ed1_3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328f1bf3ed1_3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9dd11865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29dd11865f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328f1bf3ed1_3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328f1bf3ed1_3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32bda48106a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32bda48106a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328f1bf3ed1_3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328f1bf3ed1_3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g328f1bf3ed1_3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6" name="Google Shape;2496;g328f1bf3ed1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328f1bf3ed1_3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328f1bf3ed1_3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32ea87e38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32ea87e38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3345eb60b9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" name="Google Shape;2554;g3345eb60b9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3345eb60b9f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3345eb60b9f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330ddd824a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330ddd824a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3345eb60b9f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3345eb60b9f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7cd34208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27cd34208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32964b49e2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g32964b49e2a_0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32813d3d5b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32813d3d5b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32b0381b08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32b0381b08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3306cb84a4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3306cb84a4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337886129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g3378861292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3306cb84a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3306cb84a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3306cb84a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3306cb84a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3306cb84a4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3306cb84a4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3306cb84a4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3306cb84a4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3306cb84a4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3306cb84a4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29dd11865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29dd11865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3306cb84a4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" name="Google Shape;2815;g3306cb84a4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g3306cb84a4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2" name="Google Shape;2832;g3306cb84a4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3306cb84a4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" name="Google Shape;2848;g3306cb84a4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3306cb84a4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Google Shape;2861;g3306cb84a4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g3306cb84a4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5" name="Google Shape;2875;g3306cb84a4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g3306cb84a4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3" name="Google Shape;2893;g3306cb84a4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3306cb84a4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" name="Google Shape;2908;g3306cb84a4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g3306cb84a4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" name="Google Shape;2924;g3306cb84a4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3306cb84a4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3306cb84a4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3306cb84a42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3306cb84a4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2964b49e2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2964b49e2a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33105d521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33105d521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33105d5212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33105d5212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g33105d5212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7" name="Google Shape;2997;g33105d5212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33105d5212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5" name="Google Shape;3015;g33105d5212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g33105d5212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9" name="Google Shape;3029;g33105d5212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g33105d5212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" name="Google Shape;3046;g33105d5212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33105d5212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6" name="Google Shape;3066;g33105d5212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33105d5212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" name="Google Shape;3080;g33105d5212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33105d5212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33105d5212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33105d5212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Google Shape;3115;g33105d5212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27cd34208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27cd34208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33105d5212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33105d5212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33105d5212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33105d5212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33105d5212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" name="Google Shape;3160;g33105d5212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g33105d5212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" name="Google Shape;3176;g33105d5212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33105d52120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8" name="Google Shape;3188;g33105d52120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33105d5212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33105d5212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33105d52120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33105d52120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33105d5212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33105d5212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g33105d52120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7" name="Google Shape;3247;g33105d5212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g33105d5212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8" name="Google Shape;3268;g33105d5212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813d3d5b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2813d3d5b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33105d52120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33105d5212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33105d52120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33105d5212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g33105d5212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6" name="Google Shape;3316;g33105d5212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337886129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g3378861292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3306bdee1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3306bdee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33072b7d34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33072b7d34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g33072b7d34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2" name="Google Shape;3372;g33072b7d34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33072b7d34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33072b7d34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33072b7d345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4" name="Google Shape;3404;g33072b7d345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33072b7d34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0" name="Google Shape;3420;g33072b7d34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813d3d5b1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2813d3d5b1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333ed9651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333ed9651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g333ed9651c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Google Shape;3461;g333ed9651c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g337ce1d34c4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2" name="Google Shape;3482;g337ce1d34c4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3312989907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3312989907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3312989907c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3312989907c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0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3312989907c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3312989907c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337e687ce9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337e687ce9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337e687ce9b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337e687ce9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337886129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g3378861292e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9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Google Shape;3590;g33070e8265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1" name="Google Shape;3591;g33070e826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d0bb69b3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2d0bb69b3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g33070e82652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8" name="Google Shape;3608;g33070e8265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33070e82652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33070e82652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3339b504e9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1" name="Google Shape;3641;g3339b504e9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g3339b504e9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0" name="Google Shape;3660;g3339b504e9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6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3339b504e94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8" name="Google Shape;3678;g3339b504e94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5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g3339b504e94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7" name="Google Shape;3697;g3339b504e94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g3339b504e94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3" name="Google Shape;3713;g3339b504e94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0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Google Shape;3731;g3339b504e94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2" name="Google Shape;3732;g3339b504e94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g3339b504e94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4" name="Google Shape;3754;g3339b504e94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g3312989907c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3" name="Google Shape;3773;g3312989907c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45eb60b9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45eb60b9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9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g3312989907c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1" name="Google Shape;3801;g3312989907c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g3394ab90c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2" name="Google Shape;3822;g3394ab90c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g3394ab90c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5" name="Google Shape;3835;g3394ab90c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g3394ab90c8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6" name="Google Shape;3846;g3394ab90c8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3394ab90c8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3394ab90c8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g3394ab90c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Google Shape;3871;g3394ab90c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g3312989907c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4" name="Google Shape;3884;g3312989907c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337ce1d34c4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g337ce1d34c4_5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g3377d52c0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0" name="Google Shape;3910;g3377d52c0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g3377d52c0b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3" name="Google Shape;3923;g3377d52c0b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964b49e2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2964b49e2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8282c35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38282c35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g3377d52c0b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6" name="Google Shape;3936;g3377d52c0b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337ce1d34c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337ce1d34c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378861292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g3378861292e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g337ce1d34c4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2" name="Google Shape;3972;g337ce1d34c4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g337ce1d34c4_1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1" name="Google Shape;3991;g337ce1d34c4_1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337ce1d34c4_1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0" name="Google Shape;4010;g337ce1d34c4_1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3303266dd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9" name="Google Shape;4029;g3303266ddf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33072b7d34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8" name="Google Shape;4038;g33072b7d34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g333f0c3d20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1" name="Google Shape;4051;g333f0c3d20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g33072b7d34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2" name="Google Shape;4062;g33072b7d34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964b49e2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2964b49e2a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337ce1d34c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337ce1d34c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337ce1d34c4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0" name="Google Shape;4090;g337ce1d34c4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8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g337ce1d34c4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0" name="Google Shape;4100;g337ce1d34c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g337ce1d34c4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1" name="Google Shape;4111;g337ce1d34c4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337ce1d34c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337ce1d34c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0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g337ce1d34c4_3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2" name="Google Shape;4132;g337ce1d34c4_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0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4141;g337ce1d34c4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2" name="Google Shape;4142;g337ce1d34c4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g337ce1d34c4_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3" name="Google Shape;4153;g337ce1d34c4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337ce1d34c4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337ce1d34c4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g337ce1d34c4_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4" name="Google Shape;4174;g337ce1d34c4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7cd342083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7cd34208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g337ce1d34c4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4" name="Google Shape;4184;g337ce1d34c4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3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337ce1d34c4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337ce1d34c4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g337ce1d34c4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5" name="Google Shape;4205;g337ce1d34c4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g337ce1d34c4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6" name="Google Shape;4216;g337ce1d34c4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337ce1d34c4_3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337ce1d34c4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g337ce1d34c4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7" name="Google Shape;4237;g337ce1d34c4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337ce1d34c4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8" name="Google Shape;4248;g337ce1d34c4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g337ce1d34c4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9" name="Google Shape;4259;g337ce1d34c4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g337ce1d34c4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0" name="Google Shape;4270;g337ce1d34c4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337ce1d34c4_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1" name="Google Shape;4281;g337ce1d34c4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813d3d5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813d3d5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9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g32964b49e2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1" name="Google Shape;4291;g32964b49e2a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Google Shape;4299;g33072b7d34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0" name="Google Shape;4300;g33072b7d34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3312989907c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3312989907c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6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g3312989907c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8" name="Google Shape;4318;g3312989907c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g3378861292e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8" name="Google Shape;4328;g3378861292e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g33105d4612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8" name="Google Shape;4338;g33105d461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337e687ce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337e687ce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6" name="Shape 4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7" name="Google Shape;4357;g337e687ce9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8" name="Google Shape;4358;g337e687ce9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6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Google Shape;4367;g337e687ce9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8" name="Google Shape;4368;g337e687ce9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g33105d4612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8" name="Google Shape;4378;g33105d4612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813d3d5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2813d3d5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3312989907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3312989907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6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g33113d61a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8" name="Google Shape;4398;g33113d61a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g3377d52c0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8" name="Google Shape;4408;g3377d52c0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g3378861292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8" name="Google Shape;4418;g3378861292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6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3303266dd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8" name="Google Shape;4428;g3303266ddf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5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" name="Google Shape;4436;g3303266ddf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7" name="Google Shape;4437;g3303266ddf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g33105d461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6" name="Google Shape;4446;g33105d461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329dd11865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6" name="Google Shape;4456;g329dd11865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4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g33072b7d345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Google Shape;4466;g33072b7d34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4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Google Shape;4475;g331298990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6" name="Google Shape;4476;g331298990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2813d3d5b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2813d3d5b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g329dd11865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6" name="Google Shape;4486;g329dd11865f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3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g329dd11865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5" name="Google Shape;4495;g329dd11865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Google Shape;4504;g329dd11865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5" name="Google Shape;4505;g329dd11865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3" name="Shape 4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Google Shape;4514;g329dd11865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5" name="Google Shape;4515;g329dd11865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3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g32cb896aa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5" name="Google Shape;4525;g32cb896aa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3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g32cb896aaa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5" name="Google Shape;4535;g32cb896aaa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3" name="Shape 4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4" name="Google Shape;4544;g32cb896aaa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5" name="Google Shape;4545;g32cb896aaa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g32d0bb69b3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5" name="Google Shape;4555;g32d0bb69b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3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g32d0bb69b3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5" name="Google Shape;4565;g32d0bb69b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g32d0bb69b3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5" name="Google Shape;4575;g32d0bb69b3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2813d3d5b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2813d3d5b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3345eb60b9f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5" name="Google Shape;4585;g3345eb60b9f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3" name="Shape 4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Google Shape;4594;g334677bb5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5" name="Google Shape;4595;g334677bb5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3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4" name="Google Shape;4604;g334677bb5a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5" name="Google Shape;4605;g334677bb5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3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g334677bb5a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5" name="Google Shape;4615;g334677bb5a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334677bb5a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334677bb5a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3" name="Shape 4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4" name="Google Shape;4634;g3378df421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5" name="Google Shape;4635;g3378df421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3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4" name="Google Shape;4644;g337ce1d34c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5" name="Google Shape;4645;g337ce1d34c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2af9f6898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2af9f689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3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4" name="Google Shape;4664;g32d00dddd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5" name="Google Shape;4665;g32d00dddd2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27da2b67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27da2b67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2cb1ab0e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2cb1ab0e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2813d3d5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2813d3d5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9dd11865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29dd11865f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2813d3d5b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2813d3d5b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339b504e9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339b504e9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4073a0ec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4073a0ec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2964b49e2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2964b49e2a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2828693df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2828693df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2b4d5651a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2b4d5651a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339b504e9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339b504e9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45eb60b9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45eb60b9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b4d5651a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2b4d5651a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283196447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28319644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7cd342083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7cd342083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28f1bf3e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28f1bf3e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28f1bf3ed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28f1bf3ed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28f1bf3ed1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28f1bf3ed1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2964b49e2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32964b49e2a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28f1bf3ed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28f1bf3e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28f1bf3ed1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28f1bf3ed1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28f1bf3ed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28f1bf3ed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339b504e9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339b504e9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28f1bf3ed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28f1bf3ed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45eb60b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345eb60b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9dd11865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29dd11865f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2964b49e2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32964b49e2a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29dd11865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29dd11865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37ce1d34c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37ce1d34c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345eb60b9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345eb60b9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2bd65ade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2bd65ade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2bd65ade3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2bd65ade3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2bd65ade3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2bd65ade3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32bd65ade3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32bd65ade3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2bd65ade3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32bd65ade3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2bd65ade3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2bd65ade3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9dd11865f_4_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29dd11865f_4_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6" name="Google Shape;226;g329dd11865f_4_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2bd65ade3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2bd65ade3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2cb1ab0ea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32cb1ab0ea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2efd3ac6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32efd3ac6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2efd3ac67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2efd3ac6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2efd3ac67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2efd3ac6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2efd3ac67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2efd3ac67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2efd3ac67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2efd3ac67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2b4d5651a1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2b4d5651a1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2b4d5651a1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32b4d5651a1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2b4d5651a1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32b4d5651a1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03266ddf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303266ddf3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32b4d5651a1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32b4d5651a1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33f0c3d2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g333f0c3d209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333f0c3d20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333f0c3d20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31298990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31298990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2964b49e2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g32964b49e2a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345eb60b9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345eb60b9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345eb60b9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3345eb60b9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345eb60b9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345eb60b9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29dd11865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29dd11865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2b0381b08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2b0381b08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3f0c3d209_0_2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33f0c3d209_0_2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1" name="Google Shape;281;g333f0c3d209_0_2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2b0381b08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32b0381b0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2b0381b08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32b0381b08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2b0381b08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32b0381b08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32b0381b08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32b0381b08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32b0381b08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32b0381b08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32b0381b08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32b0381b08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2b0381b08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32b0381b08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32b0381b08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32b0381b08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32b0381b0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32b0381b0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329dd11865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329dd11865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3f0c3d209_0_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33f0c3d209_0_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6" name="Google Shape;306;g333f0c3d209_0_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329dd11865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329dd11865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29dd11865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329dd11865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29dd11865f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329dd11865f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33072b7d34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33072b7d34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29dd11865f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29dd11865f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329dd11865f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329dd11865f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329dd11865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329dd11865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33072b7d34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33072b7d34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329dd11865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329dd11865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29dd11865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329dd11865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Font typeface="Malgun Gothic"/>
              <a:buNone/>
              <a:defRPr sz="5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Font typeface="Malgun Gothic"/>
              <a:buNone/>
              <a:defRPr sz="54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Font typeface="Malgun Gothic"/>
              <a:buNone/>
              <a:defRPr sz="54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Font typeface="Malgun Gothic"/>
              <a:buNone/>
              <a:defRPr sz="54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Font typeface="Malgun Gothic"/>
              <a:buNone/>
              <a:defRPr sz="54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Font typeface="Malgun Gothic"/>
              <a:buNone/>
              <a:defRPr sz="54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Font typeface="Malgun Gothic"/>
              <a:buNone/>
              <a:defRPr sz="54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Font typeface="Malgun Gothic"/>
              <a:buNone/>
              <a:defRPr sz="54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Font typeface="Malgun Gothic"/>
              <a:buNone/>
              <a:defRPr sz="54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None/>
              <a:defRPr sz="2400"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685799" y="1597819"/>
            <a:ext cx="777239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371599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57199" y="1200150"/>
            <a:ext cx="8229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22312" y="3305175"/>
            <a:ext cx="7772399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722312" y="2180035"/>
            <a:ext cx="7772399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2개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57199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6195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648199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6195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" type="tbl">
  <p:cSld name="TAB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4개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457199" y="1200150"/>
            <a:ext cx="4038599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4648199" y="1200150"/>
            <a:ext cx="4038599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1" name="Google Shape;101;p21"/>
          <p:cNvSpPr txBox="1"/>
          <p:nvPr>
            <p:ph idx="3" type="body"/>
          </p:nvPr>
        </p:nvSpPr>
        <p:spPr>
          <a:xfrm>
            <a:off x="456028" y="2988165"/>
            <a:ext cx="4038599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2" name="Google Shape;102;p21"/>
          <p:cNvSpPr txBox="1"/>
          <p:nvPr>
            <p:ph idx="4" type="body"/>
          </p:nvPr>
        </p:nvSpPr>
        <p:spPr>
          <a:xfrm>
            <a:off x="4647027" y="2988165"/>
            <a:ext cx="4038599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 및 설명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7" y="3600450"/>
            <a:ext cx="5486399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7" y="459581"/>
            <a:ext cx="5486399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7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간지" type="objOnly">
  <p:cSld name="OBJECT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0" y="1597819"/>
            <a:ext cx="91440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 type="clipArtAndTx">
  <p:cSld name="CLIPART_AND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2143108" y="1660922"/>
            <a:ext cx="4857766" cy="24110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본문" type="vertTitleAndTx">
  <p:cSld name="VERTICAL_TITLE_AND_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 rot="5400000">
            <a:off x="5463777" y="1371601"/>
            <a:ext cx="4388644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 rot="5400000">
            <a:off x="1272777" y="-609599"/>
            <a:ext cx="4388644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57199" y="205978"/>
            <a:ext cx="8229599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199" y="1200150"/>
            <a:ext cx="8229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124199" y="4767263"/>
            <a:ext cx="2895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553199" y="476726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Relationship Id="rId4" Type="http://schemas.openxmlformats.org/officeDocument/2006/relationships/image" Target="../media/image6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39.png"/><Relationship Id="rId5" Type="http://schemas.openxmlformats.org/officeDocument/2006/relationships/image" Target="../media/image27.png"/><Relationship Id="rId6" Type="http://schemas.openxmlformats.org/officeDocument/2006/relationships/image" Target="../media/image5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jp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6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Relationship Id="rId4" Type="http://schemas.openxmlformats.org/officeDocument/2006/relationships/image" Target="../media/image7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jpg"/><Relationship Id="rId4" Type="http://schemas.openxmlformats.org/officeDocument/2006/relationships/image" Target="../media/image5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jpg"/><Relationship Id="rId4" Type="http://schemas.openxmlformats.org/officeDocument/2006/relationships/image" Target="../media/image5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jpg"/><Relationship Id="rId4" Type="http://schemas.openxmlformats.org/officeDocument/2006/relationships/image" Target="../media/image7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37.png"/><Relationship Id="rId5" Type="http://schemas.openxmlformats.org/officeDocument/2006/relationships/image" Target="../media/image4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Relationship Id="rId4" Type="http://schemas.openxmlformats.org/officeDocument/2006/relationships/image" Target="../media/image68.png"/><Relationship Id="rId5" Type="http://schemas.openxmlformats.org/officeDocument/2006/relationships/image" Target="../media/image7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jpg"/><Relationship Id="rId4" Type="http://schemas.openxmlformats.org/officeDocument/2006/relationships/image" Target="../media/image69.png"/><Relationship Id="rId5" Type="http://schemas.openxmlformats.org/officeDocument/2006/relationships/image" Target="../media/image77.png"/><Relationship Id="rId6" Type="http://schemas.openxmlformats.org/officeDocument/2006/relationships/image" Target="../media/image71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jpg"/><Relationship Id="rId4" Type="http://schemas.openxmlformats.org/officeDocument/2006/relationships/image" Target="../media/image85.png"/><Relationship Id="rId5" Type="http://schemas.openxmlformats.org/officeDocument/2006/relationships/image" Target="../media/image8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jpg"/><Relationship Id="rId4" Type="http://schemas.openxmlformats.org/officeDocument/2006/relationships/image" Target="../media/image75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jpg"/><Relationship Id="rId4" Type="http://schemas.openxmlformats.org/officeDocument/2006/relationships/image" Target="../media/image92.png"/><Relationship Id="rId5" Type="http://schemas.openxmlformats.org/officeDocument/2006/relationships/image" Target="../media/image7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jpg"/><Relationship Id="rId4" Type="http://schemas.openxmlformats.org/officeDocument/2006/relationships/image" Target="../media/image83.png"/><Relationship Id="rId5" Type="http://schemas.openxmlformats.org/officeDocument/2006/relationships/image" Target="../media/image86.png"/><Relationship Id="rId6" Type="http://schemas.openxmlformats.org/officeDocument/2006/relationships/image" Target="../media/image9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jpg"/><Relationship Id="rId4" Type="http://schemas.openxmlformats.org/officeDocument/2006/relationships/image" Target="../media/image84.png"/><Relationship Id="rId5" Type="http://schemas.openxmlformats.org/officeDocument/2006/relationships/image" Target="../media/image105.png"/><Relationship Id="rId6" Type="http://schemas.openxmlformats.org/officeDocument/2006/relationships/image" Target="../media/image8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jpg"/><Relationship Id="rId4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10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jpg"/><Relationship Id="rId4" Type="http://schemas.openxmlformats.org/officeDocument/2006/relationships/image" Target="../media/image89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jpg"/><Relationship Id="rId4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9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jpg"/><Relationship Id="rId4" Type="http://schemas.openxmlformats.org/officeDocument/2006/relationships/image" Target="../media/image119.png"/><Relationship Id="rId5" Type="http://schemas.openxmlformats.org/officeDocument/2006/relationships/image" Target="../media/image9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2.png"/><Relationship Id="rId4" Type="http://schemas.openxmlformats.org/officeDocument/2006/relationships/image" Target="../media/image134.png"/><Relationship Id="rId5" Type="http://schemas.openxmlformats.org/officeDocument/2006/relationships/image" Target="../media/image2.jpg"/><Relationship Id="rId6" Type="http://schemas.openxmlformats.org/officeDocument/2006/relationships/image" Target="../media/image95.png"/><Relationship Id="rId7" Type="http://schemas.openxmlformats.org/officeDocument/2006/relationships/image" Target="../media/image9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04.png"/><Relationship Id="rId4" Type="http://schemas.openxmlformats.org/officeDocument/2006/relationships/image" Target="../media/image103.png"/><Relationship Id="rId5" Type="http://schemas.openxmlformats.org/officeDocument/2006/relationships/image" Target="../media/image98.png"/><Relationship Id="rId6" Type="http://schemas.openxmlformats.org/officeDocument/2006/relationships/image" Target="../media/image2.jpg"/><Relationship Id="rId7" Type="http://schemas.openxmlformats.org/officeDocument/2006/relationships/image" Target="../media/image9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jpg"/><Relationship Id="rId4" Type="http://schemas.openxmlformats.org/officeDocument/2006/relationships/image" Target="../media/image101.png"/><Relationship Id="rId5" Type="http://schemas.openxmlformats.org/officeDocument/2006/relationships/image" Target="../media/image107.png"/><Relationship Id="rId6" Type="http://schemas.openxmlformats.org/officeDocument/2006/relationships/image" Target="../media/image10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jpg"/><Relationship Id="rId4" Type="http://schemas.openxmlformats.org/officeDocument/2006/relationships/image" Target="../media/image110.png"/><Relationship Id="rId5" Type="http://schemas.openxmlformats.org/officeDocument/2006/relationships/image" Target="../media/image112.png"/><Relationship Id="rId6" Type="http://schemas.openxmlformats.org/officeDocument/2006/relationships/image" Target="../media/image10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Relationship Id="rId5" Type="http://schemas.openxmlformats.org/officeDocument/2006/relationships/image" Target="../media/image126.png"/><Relationship Id="rId6" Type="http://schemas.openxmlformats.org/officeDocument/2006/relationships/image" Target="../media/image2.jpg"/><Relationship Id="rId7" Type="http://schemas.openxmlformats.org/officeDocument/2006/relationships/image" Target="../media/image123.png"/><Relationship Id="rId8" Type="http://schemas.openxmlformats.org/officeDocument/2006/relationships/image" Target="../media/image11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jpg"/><Relationship Id="rId4" Type="http://schemas.openxmlformats.org/officeDocument/2006/relationships/image" Target="../media/image113.png"/><Relationship Id="rId5" Type="http://schemas.openxmlformats.org/officeDocument/2006/relationships/image" Target="../media/image117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jp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.jpg"/><Relationship Id="rId4" Type="http://schemas.openxmlformats.org/officeDocument/2006/relationships/image" Target="../media/image116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18.png"/><Relationship Id="rId4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20.png"/><Relationship Id="rId4" Type="http://schemas.openxmlformats.org/officeDocument/2006/relationships/image" Target="../media/image2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jpg"/><Relationship Id="rId4" Type="http://schemas.openxmlformats.org/officeDocument/2006/relationships/image" Target="../media/image133.png"/><Relationship Id="rId5" Type="http://schemas.openxmlformats.org/officeDocument/2006/relationships/image" Target="../media/image125.png"/><Relationship Id="rId6" Type="http://schemas.openxmlformats.org/officeDocument/2006/relationships/image" Target="../media/image12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24.png"/><Relationship Id="rId4" Type="http://schemas.openxmlformats.org/officeDocument/2006/relationships/image" Target="../media/image140.png"/><Relationship Id="rId5" Type="http://schemas.openxmlformats.org/officeDocument/2006/relationships/image" Target="../media/image2.jpg"/><Relationship Id="rId6" Type="http://schemas.openxmlformats.org/officeDocument/2006/relationships/image" Target="../media/image121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35.png"/><Relationship Id="rId4" Type="http://schemas.openxmlformats.org/officeDocument/2006/relationships/image" Target="../media/image2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18.png"/><Relationship Id="rId4" Type="http://schemas.openxmlformats.org/officeDocument/2006/relationships/image" Target="../media/image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28.png"/><Relationship Id="rId4" Type="http://schemas.openxmlformats.org/officeDocument/2006/relationships/image" Target="../media/image2.jpg"/><Relationship Id="rId5" Type="http://schemas.openxmlformats.org/officeDocument/2006/relationships/image" Target="../media/image129.png"/><Relationship Id="rId6" Type="http://schemas.openxmlformats.org/officeDocument/2006/relationships/image" Target="../media/image127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jpg"/><Relationship Id="rId4" Type="http://schemas.openxmlformats.org/officeDocument/2006/relationships/image" Target="../media/image130.png"/><Relationship Id="rId5" Type="http://schemas.openxmlformats.org/officeDocument/2006/relationships/image" Target="../media/image128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jpg"/><Relationship Id="rId4" Type="http://schemas.openxmlformats.org/officeDocument/2006/relationships/image" Target="../media/image136.png"/><Relationship Id="rId5" Type="http://schemas.openxmlformats.org/officeDocument/2006/relationships/image" Target="../media/image132.png"/><Relationship Id="rId6" Type="http://schemas.openxmlformats.org/officeDocument/2006/relationships/image" Target="../media/image13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jpg"/><Relationship Id="rId4" Type="http://schemas.openxmlformats.org/officeDocument/2006/relationships/image" Target="../media/image141.png"/><Relationship Id="rId5" Type="http://schemas.openxmlformats.org/officeDocument/2006/relationships/image" Target="../media/image131.png"/><Relationship Id="rId6" Type="http://schemas.openxmlformats.org/officeDocument/2006/relationships/image" Target="../media/image14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jpg"/><Relationship Id="rId4" Type="http://schemas.openxmlformats.org/officeDocument/2006/relationships/image" Target="../media/image138.png"/><Relationship Id="rId5" Type="http://schemas.openxmlformats.org/officeDocument/2006/relationships/image" Target="../media/image144.png"/><Relationship Id="rId6" Type="http://schemas.openxmlformats.org/officeDocument/2006/relationships/image" Target="../media/image1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jpg"/><Relationship Id="rId4" Type="http://schemas.openxmlformats.org/officeDocument/2006/relationships/image" Target="../media/image139.png"/><Relationship Id="rId5" Type="http://schemas.openxmlformats.org/officeDocument/2006/relationships/image" Target="../media/image151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jpg"/><Relationship Id="rId4" Type="http://schemas.openxmlformats.org/officeDocument/2006/relationships/image" Target="../media/image143.png"/><Relationship Id="rId5" Type="http://schemas.openxmlformats.org/officeDocument/2006/relationships/image" Target="../media/image146.png"/><Relationship Id="rId6" Type="http://schemas.openxmlformats.org/officeDocument/2006/relationships/image" Target="../media/image15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jpg"/><Relationship Id="rId4" Type="http://schemas.openxmlformats.org/officeDocument/2006/relationships/image" Target="../media/image155.png"/><Relationship Id="rId5" Type="http://schemas.openxmlformats.org/officeDocument/2006/relationships/image" Target="../media/image145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jpg"/><Relationship Id="rId4" Type="http://schemas.openxmlformats.org/officeDocument/2006/relationships/image" Target="../media/image153.png"/><Relationship Id="rId5" Type="http://schemas.openxmlformats.org/officeDocument/2006/relationships/image" Target="../media/image149.png"/><Relationship Id="rId6" Type="http://schemas.openxmlformats.org/officeDocument/2006/relationships/image" Target="../media/image15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jpg"/><Relationship Id="rId4" Type="http://schemas.openxmlformats.org/officeDocument/2006/relationships/image" Target="../media/image147.png"/><Relationship Id="rId5" Type="http://schemas.openxmlformats.org/officeDocument/2006/relationships/image" Target="../media/image150.png"/><Relationship Id="rId6" Type="http://schemas.openxmlformats.org/officeDocument/2006/relationships/image" Target="../media/image158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jpg"/><Relationship Id="rId4" Type="http://schemas.openxmlformats.org/officeDocument/2006/relationships/image" Target="../media/image152.png"/><Relationship Id="rId5" Type="http://schemas.openxmlformats.org/officeDocument/2006/relationships/image" Target="../media/image156.png"/><Relationship Id="rId6" Type="http://schemas.openxmlformats.org/officeDocument/2006/relationships/image" Target="../media/image160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.jpg"/><Relationship Id="rId4" Type="http://schemas.openxmlformats.org/officeDocument/2006/relationships/image" Target="../media/image166.png"/><Relationship Id="rId5" Type="http://schemas.openxmlformats.org/officeDocument/2006/relationships/image" Target="../media/image16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jpg"/><Relationship Id="rId4" Type="http://schemas.openxmlformats.org/officeDocument/2006/relationships/image" Target="../media/image161.png"/><Relationship Id="rId5" Type="http://schemas.openxmlformats.org/officeDocument/2006/relationships/image" Target="../media/image157.png"/><Relationship Id="rId6" Type="http://schemas.openxmlformats.org/officeDocument/2006/relationships/image" Target="../media/image16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jpg"/><Relationship Id="rId4" Type="http://schemas.openxmlformats.org/officeDocument/2006/relationships/image" Target="../media/image162.png"/><Relationship Id="rId5" Type="http://schemas.openxmlformats.org/officeDocument/2006/relationships/image" Target="../media/image169.png"/><Relationship Id="rId6" Type="http://schemas.openxmlformats.org/officeDocument/2006/relationships/image" Target="../media/image16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jpg"/><Relationship Id="rId4" Type="http://schemas.openxmlformats.org/officeDocument/2006/relationships/image" Target="../media/image175.png"/><Relationship Id="rId5" Type="http://schemas.openxmlformats.org/officeDocument/2006/relationships/image" Target="../media/image170.png"/><Relationship Id="rId6" Type="http://schemas.openxmlformats.org/officeDocument/2006/relationships/image" Target="../media/image172.png"/><Relationship Id="rId7" Type="http://schemas.openxmlformats.org/officeDocument/2006/relationships/image" Target="../media/image159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jpg"/><Relationship Id="rId4" Type="http://schemas.openxmlformats.org/officeDocument/2006/relationships/image" Target="../media/image164.png"/><Relationship Id="rId9" Type="http://schemas.openxmlformats.org/officeDocument/2006/relationships/image" Target="../media/image168.png"/><Relationship Id="rId5" Type="http://schemas.openxmlformats.org/officeDocument/2006/relationships/image" Target="../media/image182.png"/><Relationship Id="rId6" Type="http://schemas.openxmlformats.org/officeDocument/2006/relationships/image" Target="../media/image174.png"/><Relationship Id="rId7" Type="http://schemas.openxmlformats.org/officeDocument/2006/relationships/image" Target="../media/image178.png"/><Relationship Id="rId8" Type="http://schemas.openxmlformats.org/officeDocument/2006/relationships/image" Target="../media/image17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jpg"/><Relationship Id="rId4" Type="http://schemas.openxmlformats.org/officeDocument/2006/relationships/image" Target="../media/image173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.jpg"/><Relationship Id="rId4" Type="http://schemas.openxmlformats.org/officeDocument/2006/relationships/image" Target="../media/image187.png"/><Relationship Id="rId5" Type="http://schemas.openxmlformats.org/officeDocument/2006/relationships/image" Target="../media/image179.png"/><Relationship Id="rId6" Type="http://schemas.openxmlformats.org/officeDocument/2006/relationships/image" Target="../media/image177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.jpg"/><Relationship Id="rId4" Type="http://schemas.openxmlformats.org/officeDocument/2006/relationships/image" Target="../media/image171.png"/><Relationship Id="rId5" Type="http://schemas.openxmlformats.org/officeDocument/2006/relationships/image" Target="../media/image189.png"/><Relationship Id="rId6" Type="http://schemas.openxmlformats.org/officeDocument/2006/relationships/image" Target="../media/image186.png"/><Relationship Id="rId7" Type="http://schemas.openxmlformats.org/officeDocument/2006/relationships/image" Target="../media/image183.png"/><Relationship Id="rId8" Type="http://schemas.openxmlformats.org/officeDocument/2006/relationships/image" Target="../media/image188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.jpg"/><Relationship Id="rId4" Type="http://schemas.openxmlformats.org/officeDocument/2006/relationships/image" Target="../media/image190.png"/><Relationship Id="rId5" Type="http://schemas.openxmlformats.org/officeDocument/2006/relationships/image" Target="../media/image192.png"/><Relationship Id="rId6" Type="http://schemas.openxmlformats.org/officeDocument/2006/relationships/image" Target="../media/image185.png"/><Relationship Id="rId7" Type="http://schemas.openxmlformats.org/officeDocument/2006/relationships/image" Target="../media/image184.png"/><Relationship Id="rId8" Type="http://schemas.openxmlformats.org/officeDocument/2006/relationships/image" Target="../media/image19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.jpg"/><Relationship Id="rId4" Type="http://schemas.openxmlformats.org/officeDocument/2006/relationships/image" Target="../media/image191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.jp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3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.jpg"/><Relationship Id="rId4" Type="http://schemas.openxmlformats.org/officeDocument/2006/relationships/image" Target="../media/image197.png"/><Relationship Id="rId5" Type="http://schemas.openxmlformats.org/officeDocument/2006/relationships/image" Target="../media/image196.png"/><Relationship Id="rId6" Type="http://schemas.openxmlformats.org/officeDocument/2006/relationships/image" Target="../media/image2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.jpg"/><Relationship Id="rId4" Type="http://schemas.openxmlformats.org/officeDocument/2006/relationships/image" Target="../media/image198.png"/><Relationship Id="rId5" Type="http://schemas.openxmlformats.org/officeDocument/2006/relationships/image" Target="../media/image201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.jpg"/><Relationship Id="rId4" Type="http://schemas.openxmlformats.org/officeDocument/2006/relationships/image" Target="../media/image208.png"/><Relationship Id="rId5" Type="http://schemas.openxmlformats.org/officeDocument/2006/relationships/image" Target="../media/image207.png"/><Relationship Id="rId6" Type="http://schemas.openxmlformats.org/officeDocument/2006/relationships/image" Target="../media/image206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.jpg"/><Relationship Id="rId4" Type="http://schemas.openxmlformats.org/officeDocument/2006/relationships/image" Target="../media/image211.png"/><Relationship Id="rId5" Type="http://schemas.openxmlformats.org/officeDocument/2006/relationships/image" Target="../media/image209.png"/><Relationship Id="rId6" Type="http://schemas.openxmlformats.org/officeDocument/2006/relationships/image" Target="../media/image20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.jpg"/><Relationship Id="rId4" Type="http://schemas.openxmlformats.org/officeDocument/2006/relationships/image" Target="../media/image212.png"/><Relationship Id="rId5" Type="http://schemas.openxmlformats.org/officeDocument/2006/relationships/image" Target="../media/image205.png"/><Relationship Id="rId6" Type="http://schemas.openxmlformats.org/officeDocument/2006/relationships/image" Target="../media/image228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.jpg"/><Relationship Id="rId4" Type="http://schemas.openxmlformats.org/officeDocument/2006/relationships/image" Target="../media/image214.png"/><Relationship Id="rId5" Type="http://schemas.openxmlformats.org/officeDocument/2006/relationships/image" Target="../media/image210.png"/><Relationship Id="rId6" Type="http://schemas.openxmlformats.org/officeDocument/2006/relationships/image" Target="../media/image225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.jpg"/><Relationship Id="rId4" Type="http://schemas.openxmlformats.org/officeDocument/2006/relationships/image" Target="../media/image217.png"/><Relationship Id="rId5" Type="http://schemas.openxmlformats.org/officeDocument/2006/relationships/image" Target="../media/image219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.jpg"/><Relationship Id="rId4" Type="http://schemas.openxmlformats.org/officeDocument/2006/relationships/image" Target="../media/image223.png"/><Relationship Id="rId5" Type="http://schemas.openxmlformats.org/officeDocument/2006/relationships/image" Target="../media/image220.png"/><Relationship Id="rId6" Type="http://schemas.openxmlformats.org/officeDocument/2006/relationships/image" Target="../media/image21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.jpg"/><Relationship Id="rId4" Type="http://schemas.openxmlformats.org/officeDocument/2006/relationships/image" Target="../media/image218.png"/><Relationship Id="rId5" Type="http://schemas.openxmlformats.org/officeDocument/2006/relationships/image" Target="../media/image216.png"/><Relationship Id="rId6" Type="http://schemas.openxmlformats.org/officeDocument/2006/relationships/image" Target="../media/image230.png"/><Relationship Id="rId7" Type="http://schemas.openxmlformats.org/officeDocument/2006/relationships/image" Target="../media/image213.png"/><Relationship Id="rId8" Type="http://schemas.openxmlformats.org/officeDocument/2006/relationships/image" Target="../media/image220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.jpg"/><Relationship Id="rId4" Type="http://schemas.openxmlformats.org/officeDocument/2006/relationships/image" Target="../media/image215.png"/><Relationship Id="rId5" Type="http://schemas.openxmlformats.org/officeDocument/2006/relationships/image" Target="../media/image229.png"/><Relationship Id="rId6" Type="http://schemas.openxmlformats.org/officeDocument/2006/relationships/image" Target="../media/image236.png"/><Relationship Id="rId7" Type="http://schemas.openxmlformats.org/officeDocument/2006/relationships/image" Target="../media/image221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.jpg"/><Relationship Id="rId4" Type="http://schemas.openxmlformats.org/officeDocument/2006/relationships/image" Target="../media/image227.png"/><Relationship Id="rId5" Type="http://schemas.openxmlformats.org/officeDocument/2006/relationships/image" Target="../media/image241.png"/><Relationship Id="rId6" Type="http://schemas.openxmlformats.org/officeDocument/2006/relationships/image" Target="../media/image222.png"/><Relationship Id="rId7" Type="http://schemas.openxmlformats.org/officeDocument/2006/relationships/image" Target="../media/image2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.jpg"/><Relationship Id="rId4" Type="http://schemas.openxmlformats.org/officeDocument/2006/relationships/image" Target="../media/image231.png"/><Relationship Id="rId5" Type="http://schemas.openxmlformats.org/officeDocument/2006/relationships/image" Target="../media/image224.png"/><Relationship Id="rId6" Type="http://schemas.openxmlformats.org/officeDocument/2006/relationships/image" Target="../media/image226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.jpg"/><Relationship Id="rId4" Type="http://schemas.openxmlformats.org/officeDocument/2006/relationships/image" Target="../media/image238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.jpg"/><Relationship Id="rId4" Type="http://schemas.openxmlformats.org/officeDocument/2006/relationships/image" Target="../media/image242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.jpg"/><Relationship Id="rId4" Type="http://schemas.openxmlformats.org/officeDocument/2006/relationships/image" Target="../media/image240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.jpg"/><Relationship Id="rId4" Type="http://schemas.openxmlformats.org/officeDocument/2006/relationships/image" Target="../media/image233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.jpg"/><Relationship Id="rId4" Type="http://schemas.openxmlformats.org/officeDocument/2006/relationships/image" Target="../media/image243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.jpg"/><Relationship Id="rId4" Type="http://schemas.openxmlformats.org/officeDocument/2006/relationships/image" Target="../media/image239.png"/><Relationship Id="rId5" Type="http://schemas.openxmlformats.org/officeDocument/2006/relationships/image" Target="../media/image235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.jpg"/><Relationship Id="rId4" Type="http://schemas.openxmlformats.org/officeDocument/2006/relationships/image" Target="../media/image234.png"/><Relationship Id="rId5" Type="http://schemas.openxmlformats.org/officeDocument/2006/relationships/image" Target="../media/image237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.jpg"/><Relationship Id="rId4" Type="http://schemas.openxmlformats.org/officeDocument/2006/relationships/image" Target="../media/image246.png"/><Relationship Id="rId5" Type="http://schemas.openxmlformats.org/officeDocument/2006/relationships/image" Target="../media/image2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.jp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9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.jpg"/><Relationship Id="rId4" Type="http://schemas.openxmlformats.org/officeDocument/2006/relationships/image" Target="../media/image254.png"/><Relationship Id="rId5" Type="http://schemas.openxmlformats.org/officeDocument/2006/relationships/image" Target="../media/image253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.jpg"/><Relationship Id="rId4" Type="http://schemas.openxmlformats.org/officeDocument/2006/relationships/image" Target="../media/image259.png"/><Relationship Id="rId5" Type="http://schemas.openxmlformats.org/officeDocument/2006/relationships/image" Target="../media/image251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47.png"/><Relationship Id="rId4" Type="http://schemas.openxmlformats.org/officeDocument/2006/relationships/image" Target="../media/image2.jpg"/><Relationship Id="rId5" Type="http://schemas.openxmlformats.org/officeDocument/2006/relationships/image" Target="../media/image262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57.png"/><Relationship Id="rId4" Type="http://schemas.openxmlformats.org/officeDocument/2006/relationships/image" Target="../media/image2.jpg"/><Relationship Id="rId5" Type="http://schemas.openxmlformats.org/officeDocument/2006/relationships/image" Target="../media/image250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.jpg"/><Relationship Id="rId4" Type="http://schemas.openxmlformats.org/officeDocument/2006/relationships/image" Target="../media/image252.png"/><Relationship Id="rId9" Type="http://schemas.openxmlformats.org/officeDocument/2006/relationships/image" Target="../media/image260.png"/><Relationship Id="rId5" Type="http://schemas.openxmlformats.org/officeDocument/2006/relationships/image" Target="../media/image256.png"/><Relationship Id="rId6" Type="http://schemas.openxmlformats.org/officeDocument/2006/relationships/image" Target="../media/image258.png"/><Relationship Id="rId7" Type="http://schemas.openxmlformats.org/officeDocument/2006/relationships/image" Target="../media/image255.png"/><Relationship Id="rId8" Type="http://schemas.openxmlformats.org/officeDocument/2006/relationships/image" Target="../media/image2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.jp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.jp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.jp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.jp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.jp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.jp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.jp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.jp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.jp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.jp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.jp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.jp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.jp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.jp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.jp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.jp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.jp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.jp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.jp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.jp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.jp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2.jp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2.jp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2.jp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2.jp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2.jp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2.jp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2.jp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2.jp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2.jp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2.jp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2.jp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2.jp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2.jp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2.jp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2.jp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2.jp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2.jp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Relationship Id="rId4" Type="http://schemas.openxmlformats.org/officeDocument/2006/relationships/image" Target="../media/image54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Relationship Id="rId4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Relationship Id="rId4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Relationship Id="rId4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Relationship Id="rId4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Relationship Id="rId4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Relationship Id="rId4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jp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Relationship Id="rId4" Type="http://schemas.openxmlformats.org/officeDocument/2006/relationships/image" Target="../media/image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Relationship Id="rId4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g"/><Relationship Id="rId4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Relationship Id="rId4" Type="http://schemas.openxmlformats.org/officeDocument/2006/relationships/image" Target="../media/image5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jpg"/><Relationship Id="rId4" Type="http://schemas.openxmlformats.org/officeDocument/2006/relationships/image" Target="../media/image4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jpg"/><Relationship Id="rId4" Type="http://schemas.openxmlformats.org/officeDocument/2006/relationships/image" Target="../media/image56.png"/><Relationship Id="rId5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Relationship Id="rId4" Type="http://schemas.openxmlformats.org/officeDocument/2006/relationships/image" Target="../media/image49.png"/><Relationship Id="rId5" Type="http://schemas.openxmlformats.org/officeDocument/2006/relationships/image" Target="../media/image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Relationship Id="rId4" Type="http://schemas.openxmlformats.org/officeDocument/2006/relationships/image" Target="../media/image53.png"/><Relationship Id="rId5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Relationship Id="rId4" Type="http://schemas.openxmlformats.org/officeDocument/2006/relationships/image" Target="../media/image67.png"/><Relationship Id="rId5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jpg"/><Relationship Id="rId4" Type="http://schemas.openxmlformats.org/officeDocument/2006/relationships/image" Target="../media/image6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ctrTitle"/>
          </p:nvPr>
        </p:nvSpPr>
        <p:spPr>
          <a:xfrm>
            <a:off x="685799" y="1597819"/>
            <a:ext cx="7772399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" name="Google Shape;141;p29"/>
          <p:cNvSpPr txBox="1"/>
          <p:nvPr>
            <p:ph idx="1" type="subTitle"/>
          </p:nvPr>
        </p:nvSpPr>
        <p:spPr>
          <a:xfrm>
            <a:off x="1371599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2" name="Google Shape;14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45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152400" y="446975"/>
            <a:ext cx="899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SmartBakeChain 통합시스템 개발</a:t>
            </a:r>
            <a:endParaRPr b="1" sz="3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0" y="4811100"/>
            <a:ext cx="4614000" cy="3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스마트팩토리(MES)기반 자바(JAVA) 풀스택 개발자 과정 팀 프로젝트</a:t>
            </a:r>
            <a:endParaRPr sz="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152400" y="2616650"/>
            <a:ext cx="5899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 석송이 권정현 유찬우 윤한결 최주철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34" name="Google Shape;334;p3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3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핵심기술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7" name="Google Shape;337;p38"/>
          <p:cNvSpPr/>
          <p:nvPr/>
        </p:nvSpPr>
        <p:spPr>
          <a:xfrm>
            <a:off x="1801200" y="507900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Spring Job Schedule</a:t>
            </a:r>
            <a:endParaRPr b="1"/>
          </a:p>
        </p:txBody>
      </p:sp>
      <p:cxnSp>
        <p:nvCxnSpPr>
          <p:cNvPr id="338" name="Google Shape;338;p38"/>
          <p:cNvCxnSpPr/>
          <p:nvPr/>
        </p:nvCxnSpPr>
        <p:spPr>
          <a:xfrm>
            <a:off x="1554798" y="881113"/>
            <a:ext cx="19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38"/>
          <p:cNvSpPr txBox="1"/>
          <p:nvPr/>
        </p:nvSpPr>
        <p:spPr>
          <a:xfrm>
            <a:off x="1770625" y="895525"/>
            <a:ext cx="21357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:spring boot에서 제공하는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애플리 케이션에서 특정 작업을 정해진 시간, 간격, 주기로 자동 실행되도록 설정하는 기능입니다.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외부라이브러리를 사용하면 정교한 작업이 가능하지만 @Scheduled는 사용과 설정이 쉽기에 간단한작업을 할 때 큰 이점을 가지고 있습니다.</a:t>
            </a:r>
            <a:endParaRPr b="1" sz="1000"/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4">
            <a:alphaModFix/>
          </a:blip>
          <a:srcRect b="20202" l="22116" r="21763" t="9478"/>
          <a:stretch/>
        </p:blipFill>
        <p:spPr>
          <a:xfrm>
            <a:off x="107550" y="504525"/>
            <a:ext cx="1397350" cy="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725" y="740375"/>
            <a:ext cx="1273475" cy="12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/>
          <p:nvPr/>
        </p:nvSpPr>
        <p:spPr>
          <a:xfrm>
            <a:off x="6254125" y="504525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권한체계</a:t>
            </a:r>
            <a:endParaRPr b="1"/>
          </a:p>
        </p:txBody>
      </p:sp>
      <p:cxnSp>
        <p:nvCxnSpPr>
          <p:cNvPr id="343" name="Google Shape;343;p38"/>
          <p:cNvCxnSpPr/>
          <p:nvPr/>
        </p:nvCxnSpPr>
        <p:spPr>
          <a:xfrm>
            <a:off x="6033200" y="877750"/>
            <a:ext cx="17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8"/>
          <p:cNvSpPr txBox="1"/>
          <p:nvPr/>
        </p:nvSpPr>
        <p:spPr>
          <a:xfrm>
            <a:off x="6223550" y="892150"/>
            <a:ext cx="21357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:</a:t>
            </a:r>
            <a:r>
              <a:rPr b="1" lang="ko" sz="1000"/>
              <a:t>사원의 등급과 부서별로 기능에 접근하는 권한을 달리 합니다</a:t>
            </a:r>
            <a:br>
              <a:rPr b="1" lang="ko" sz="1000"/>
            </a:b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 사용자의 실수를 줄이고 보안성과 편의성을 기대할 수 있습니다</a:t>
            </a:r>
            <a:endParaRPr b="1" sz="1000"/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495" y="2985923"/>
            <a:ext cx="1555830" cy="9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/>
          <p:nvPr/>
        </p:nvSpPr>
        <p:spPr>
          <a:xfrm>
            <a:off x="5044900" y="3028950"/>
            <a:ext cx="1691400" cy="34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다국어처리</a:t>
            </a:r>
            <a:endParaRPr b="1"/>
          </a:p>
        </p:txBody>
      </p:sp>
      <p:sp>
        <p:nvSpPr>
          <p:cNvPr id="347" name="Google Shape;347;p38"/>
          <p:cNvSpPr txBox="1"/>
          <p:nvPr/>
        </p:nvSpPr>
        <p:spPr>
          <a:xfrm>
            <a:off x="5019225" y="3528050"/>
            <a:ext cx="17334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:</a:t>
            </a:r>
            <a:r>
              <a:rPr b="1" lang="ko" sz="800">
                <a:solidFill>
                  <a:schemeClr val="dk1"/>
                </a:solidFill>
              </a:rPr>
              <a:t>Spring Framework의 LocaleResolver 인터페이스 사용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</a:rPr>
              <a:t>사용자에게 적합한 언어로 콘텐츠를 제공</a:t>
            </a:r>
            <a:endParaRPr b="1" sz="800">
              <a:solidFill>
                <a:schemeClr val="dk1"/>
              </a:solidFill>
            </a:endParaRPr>
          </a:p>
        </p:txBody>
      </p:sp>
      <p:cxnSp>
        <p:nvCxnSpPr>
          <p:cNvPr id="348" name="Google Shape;348;p38"/>
          <p:cNvCxnSpPr>
            <a:endCxn id="346" idx="1"/>
          </p:cNvCxnSpPr>
          <p:nvPr/>
        </p:nvCxnSpPr>
        <p:spPr>
          <a:xfrm>
            <a:off x="4670800" y="3201600"/>
            <a:ext cx="374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28"/>
          <p:cNvSpPr txBox="1"/>
          <p:nvPr/>
        </p:nvSpPr>
        <p:spPr>
          <a:xfrm>
            <a:off x="276225" y="508200"/>
            <a:ext cx="2573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MES-입출고관리(작성자: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268" name="Google Shape;2268;p128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제품</a:t>
                      </a:r>
                      <a:r>
                        <a:rPr lang="ko" sz="1000"/>
                        <a:t>입출고리스트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MES-153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입출고관리 -&gt; </a:t>
                      </a:r>
                      <a:r>
                        <a:rPr lang="ko" sz="1000"/>
                        <a:t>제품</a:t>
                      </a:r>
                      <a:r>
                        <a:rPr lang="ko" sz="1000"/>
                        <a:t>입출고리스트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2269" name="Google Shape;2269;p12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270" name="Google Shape;2270;p12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1" name="Google Shape;2271;p12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12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73" name="Google Shape;2273;p128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74" name="Google Shape;2274;p128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17950"/>
                <a:gridCol w="717950"/>
                <a:gridCol w="717950"/>
                <a:gridCol w="717950"/>
                <a:gridCol w="717950"/>
                <a:gridCol w="717950"/>
                <a:gridCol w="717950"/>
                <a:gridCol w="717950"/>
              </a:tblGrid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기록아이디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</a:t>
                      </a:r>
                      <a:r>
                        <a:rPr lang="ko" sz="800"/>
                        <a:t>코드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입출고수량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입출고구분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현재재고량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날짜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공정별생산아이디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담당자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2025-03-03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1002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75" name="Google Shape;2275;p128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제품</a:t>
                      </a:r>
                      <a:r>
                        <a:rPr lang="ko" sz="600"/>
                        <a:t>입출고정보 등록</a:t>
                      </a:r>
                      <a:endParaRPr sz="6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276" name="Google Shape;2276;p128"/>
          <p:cNvSpPr/>
          <p:nvPr/>
        </p:nvSpPr>
        <p:spPr>
          <a:xfrm>
            <a:off x="414700" y="2273175"/>
            <a:ext cx="5671800" cy="50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77" name="Google Shape;2277;p128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수주팀 관리자는 제품</a:t>
                      </a:r>
                      <a:r>
                        <a:rPr lang="ko" sz="1100"/>
                        <a:t>의 입고/출고 수량을 기록하여 재고를 관리한다.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29"/>
          <p:cNvSpPr txBox="1"/>
          <p:nvPr/>
        </p:nvSpPr>
        <p:spPr>
          <a:xfrm>
            <a:off x="276225" y="508200"/>
            <a:ext cx="2560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MES-입출고관리(작성자: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283" name="Google Shape;2283;p129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판매현황 그래프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MES-155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r>
                        <a:rPr lang="ko" sz="1100"/>
                        <a:t>025-02-10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입출고관리 -&gt; </a:t>
                      </a:r>
                      <a:r>
                        <a:rPr lang="ko" sz="1100"/>
                        <a:t>판매현황그래프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284" name="Google Shape;2284;p129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각 제품별 월별 판매현황을 나타낸다.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선 그래프를 통해서 제품별 판매현황을 파악할 수 있다.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285" name="Google Shape;2285;p12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286" name="Google Shape;2286;p12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7" name="Google Shape;2287;p12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12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289" name="Google Shape;2289;p129" title="획득 포인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75" y="1790700"/>
            <a:ext cx="5669724" cy="32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29"/>
          <p:cNvSpPr/>
          <p:nvPr/>
        </p:nvSpPr>
        <p:spPr>
          <a:xfrm>
            <a:off x="1694600" y="2200575"/>
            <a:ext cx="3444600" cy="35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1" name="Google Shape;2291;p129"/>
          <p:cNvSpPr/>
          <p:nvPr/>
        </p:nvSpPr>
        <p:spPr>
          <a:xfrm>
            <a:off x="1465988" y="21623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30"/>
          <p:cNvSpPr txBox="1"/>
          <p:nvPr/>
        </p:nvSpPr>
        <p:spPr>
          <a:xfrm>
            <a:off x="276225" y="508200"/>
            <a:ext cx="2560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입출고관리</a:t>
            </a:r>
            <a:r>
              <a:rPr lang="ko" sz="1200">
                <a:solidFill>
                  <a:schemeClr val="dk2"/>
                </a:solidFill>
              </a:rPr>
              <a:t>(</a:t>
            </a:r>
            <a:r>
              <a:rPr lang="ko" sz="1200">
                <a:solidFill>
                  <a:schemeClr val="dk2"/>
                </a:solidFill>
              </a:rPr>
              <a:t>작성자: 석송이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297" name="Google Shape;2297;p130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일정계획 캘린더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MES-155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</a:t>
                      </a:r>
                      <a:r>
                        <a:rPr lang="ko" sz="1100"/>
                        <a:t>입출고관리</a:t>
                      </a:r>
                      <a:r>
                        <a:rPr lang="ko" sz="1100"/>
                        <a:t> -&gt; </a:t>
                      </a:r>
                      <a:r>
                        <a:rPr lang="ko" sz="1100"/>
                        <a:t>일정계획 캘린더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2298" name="Google Shape;2298;p13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299" name="Google Shape;2299;p13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0" name="Google Shape;2300;p13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13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302" name="Google Shape;2302;p130"/>
          <p:cNvGraphicFramePr/>
          <p:nvPr/>
        </p:nvGraphicFramePr>
        <p:xfrm>
          <a:off x="654575" y="219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73275"/>
                <a:gridCol w="773275"/>
                <a:gridCol w="773275"/>
                <a:gridCol w="773275"/>
                <a:gridCol w="773275"/>
                <a:gridCol w="773275"/>
                <a:gridCol w="773275"/>
              </a:tblGrid>
              <a:tr h="22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Sun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Tue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Wed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Thu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Fri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Sat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86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lt2"/>
                          </a:solidFill>
                        </a:rPr>
                        <a:t>29</a:t>
                      </a:r>
                      <a:endParaRPr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lt2"/>
                          </a:solidFill>
                        </a:rPr>
                        <a:t>30</a:t>
                      </a:r>
                      <a:endParaRPr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lt2"/>
                          </a:solidFill>
                        </a:rPr>
                        <a:t>31</a:t>
                      </a:r>
                      <a:endParaRPr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4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86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11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86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18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86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24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25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505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lt2"/>
                          </a:solidFill>
                        </a:rPr>
                        <a:t>1</a:t>
                      </a:r>
                      <a:endParaRPr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03" name="Google Shape;2303;p130"/>
          <p:cNvSpPr txBox="1"/>
          <p:nvPr/>
        </p:nvSpPr>
        <p:spPr>
          <a:xfrm>
            <a:off x="2013125" y="1771825"/>
            <a:ext cx="2637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</a:rPr>
              <a:t>January 2015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4" name="Google Shape;2304;p130"/>
          <p:cNvSpPr/>
          <p:nvPr/>
        </p:nvSpPr>
        <p:spPr>
          <a:xfrm>
            <a:off x="4287875" y="1961975"/>
            <a:ext cx="593100" cy="1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month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5" name="Google Shape;2305;p130"/>
          <p:cNvSpPr/>
          <p:nvPr/>
        </p:nvSpPr>
        <p:spPr>
          <a:xfrm>
            <a:off x="4881083" y="1961975"/>
            <a:ext cx="593100" cy="1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week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6" name="Google Shape;2306;p130"/>
          <p:cNvSpPr/>
          <p:nvPr/>
        </p:nvSpPr>
        <p:spPr>
          <a:xfrm>
            <a:off x="5474292" y="1961975"/>
            <a:ext cx="593100" cy="1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day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7" name="Google Shape;2307;p130"/>
          <p:cNvSpPr/>
          <p:nvPr/>
        </p:nvSpPr>
        <p:spPr>
          <a:xfrm>
            <a:off x="651275" y="1900925"/>
            <a:ext cx="342000" cy="17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8" name="Google Shape;2308;p130"/>
          <p:cNvSpPr/>
          <p:nvPr/>
        </p:nvSpPr>
        <p:spPr>
          <a:xfrm>
            <a:off x="993275" y="1900925"/>
            <a:ext cx="342000" cy="17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309" name="Google Shape;2309;p130"/>
          <p:cNvGraphicFramePr/>
          <p:nvPr/>
        </p:nvGraphicFramePr>
        <p:xfrm>
          <a:off x="6476975" y="201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입출고 일정을 캘린더에 기록하여 관리한다.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등록,수정,삭제는 수주팀관리자만 가능하고 그외 팀과 수주팀 사원은 열람만 가능하다.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310" name="Google Shape;2310;p130"/>
          <p:cNvSpPr txBox="1"/>
          <p:nvPr/>
        </p:nvSpPr>
        <p:spPr>
          <a:xfrm>
            <a:off x="1528775" y="3057650"/>
            <a:ext cx="441300" cy="340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1차 주문 출고</a:t>
            </a:r>
            <a:endParaRPr sz="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1" name="Google Shape;2311;p130"/>
          <p:cNvSpPr txBox="1"/>
          <p:nvPr/>
        </p:nvSpPr>
        <p:spPr>
          <a:xfrm>
            <a:off x="3052775" y="3514850"/>
            <a:ext cx="441300" cy="340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원재료 입고 예정</a:t>
            </a:r>
            <a:endParaRPr sz="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2" name="Google Shape;2312;p130"/>
          <p:cNvSpPr txBox="1"/>
          <p:nvPr/>
        </p:nvSpPr>
        <p:spPr>
          <a:xfrm>
            <a:off x="4576775" y="3514850"/>
            <a:ext cx="519600" cy="440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2차 주문 제품 출고 예정</a:t>
            </a:r>
            <a:endParaRPr sz="5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31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</a:t>
            </a:r>
            <a:r>
              <a:rPr lang="ko" sz="1200">
                <a:solidFill>
                  <a:schemeClr val="dk2"/>
                </a:solidFill>
              </a:rPr>
              <a:t>작성자:권정현)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318" name="Google Shape;2318;p131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작업지시서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</a:t>
                      </a:r>
                      <a:r>
                        <a:rPr lang="ko" sz="1100"/>
                        <a:t>생산/제조</a:t>
                      </a:r>
                      <a:r>
                        <a:rPr lang="ko" sz="1100"/>
                        <a:t> -&gt;</a:t>
                      </a:r>
                      <a:r>
                        <a:rPr lang="ko" sz="1100"/>
                        <a:t>생산관리 -&gt; 작업지시서페이지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19" name="Google Shape;2319;p131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제품명을 입력하고 검색하면 제품명에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320" name="Google Shape;2320;p131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321" name="Google Shape;2321;p131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68400"/>
                <a:gridCol w="968400"/>
                <a:gridCol w="968400"/>
                <a:gridCol w="968400"/>
                <a:gridCol w="968400"/>
                <a:gridCol w="968400"/>
              </a:tblGrid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작업지시번호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제품갯수 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납기일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최종작업예정일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일일생산량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오리지날쿠키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초코쿠키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150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땅콩쿠키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2025-03-03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22" name="Google Shape;2322;p131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작업지시서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pSp>
        <p:nvGrpSpPr>
          <p:cNvPr id="2323" name="Google Shape;2323;p13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324" name="Google Shape;2324;p13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5" name="Google Shape;2325;p13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13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27" name="Google Shape;2327;p131"/>
          <p:cNvSpPr/>
          <p:nvPr/>
        </p:nvSpPr>
        <p:spPr>
          <a:xfrm>
            <a:off x="324475" y="1862625"/>
            <a:ext cx="581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8" name="Google Shape;2328;p131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9" name="Google Shape;2329;p131"/>
          <p:cNvSpPr/>
          <p:nvPr/>
        </p:nvSpPr>
        <p:spPr>
          <a:xfrm>
            <a:off x="342825" y="2311650"/>
            <a:ext cx="5810400" cy="160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0" name="Google Shape;2330;p131"/>
          <p:cNvSpPr/>
          <p:nvPr/>
        </p:nvSpPr>
        <p:spPr>
          <a:xfrm>
            <a:off x="122025" y="22541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5" name="Google Shape;2335;p132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생산공정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MES-201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</a:t>
                      </a:r>
                      <a:r>
                        <a:rPr lang="ko" sz="1100"/>
                        <a:t>생산관리 -&gt; </a:t>
                      </a:r>
                      <a:r>
                        <a:rPr lang="ko" sz="1100"/>
                        <a:t>생산공정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36" name="Google Shape;2336;p132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공정</a:t>
                      </a:r>
                      <a:r>
                        <a:rPr lang="ko" sz="900"/>
                        <a:t>명을 입력하고 검색하면 공정명에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337" name="Google Shape;2337;p132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338" name="Google Shape;2338;p132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26300"/>
                <a:gridCol w="726300"/>
                <a:gridCol w="726300"/>
                <a:gridCol w="726300"/>
                <a:gridCol w="726300"/>
                <a:gridCol w="726300"/>
                <a:gridCol w="726300"/>
                <a:gridCol w="726300"/>
              </a:tblGrid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</a:t>
                      </a:r>
                      <a:r>
                        <a:rPr lang="ko" sz="800"/>
                        <a:t>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공정내용</a:t>
                      </a:r>
                      <a:r>
                        <a:rPr lang="ko" sz="800"/>
                        <a:t> 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기준생산량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기준재료량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재료명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공정시간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재료배합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재료배합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혼합기계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밀가루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반죽제작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반죽제작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반죽기계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재료없음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반죽커팅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반죽커팅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커팅기계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재료없음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39" name="Google Shape;2339;p132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</a:t>
                      </a:r>
                      <a:r>
                        <a:rPr lang="ko" sz="800"/>
                        <a:t>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필요 공정</a:t>
                      </a:r>
                      <a:r>
                        <a:rPr lang="ko" sz="800"/>
                        <a:t>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340" name="Google Shape;2340;p132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341" name="Google Shape;2341;p13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342" name="Google Shape;2342;p13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3" name="Google Shape;2343;p13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13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45" name="Google Shape;2345;p132"/>
          <p:cNvSpPr/>
          <p:nvPr/>
        </p:nvSpPr>
        <p:spPr>
          <a:xfrm>
            <a:off x="324475" y="1862625"/>
            <a:ext cx="581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6" name="Google Shape;2346;p132"/>
          <p:cNvSpPr/>
          <p:nvPr/>
        </p:nvSpPr>
        <p:spPr>
          <a:xfrm>
            <a:off x="342825" y="2331450"/>
            <a:ext cx="5810400" cy="1562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7" name="Google Shape;2347;p132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8" name="Google Shape;2348;p132"/>
          <p:cNvSpPr/>
          <p:nvPr/>
        </p:nvSpPr>
        <p:spPr>
          <a:xfrm>
            <a:off x="205175" y="22633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3" name="Google Shape;2353;p133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실</a:t>
                      </a:r>
                      <a:r>
                        <a:rPr lang="ko" sz="1100"/>
                        <a:t>생산공정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</a:t>
                      </a:r>
                      <a:r>
                        <a:rPr lang="ko" sz="1100"/>
                        <a:t>생산관리 -&gt; </a:t>
                      </a:r>
                      <a:r>
                        <a:rPr lang="ko" sz="1100"/>
                        <a:t>실</a:t>
                      </a:r>
                      <a:r>
                        <a:rPr lang="ko" sz="1100"/>
                        <a:t>생산공정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54" name="Google Shape;2354;p133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공정</a:t>
                      </a:r>
                      <a:r>
                        <a:rPr lang="ko" sz="900"/>
                        <a:t>명을 입력하고 검색하면 공정명에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355" name="Google Shape;2355;p133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356" name="Google Shape;2356;p133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349500"/>
                <a:gridCol w="2382250"/>
                <a:gridCol w="2011875"/>
              </a:tblGrid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실시간 생산 공정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실시간 작업여부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반죽제조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작업중지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쿠키만들기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미작업중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포장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작업중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57" name="Google Shape;2357;p133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필요 공정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358" name="Google Shape;2358;p133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359" name="Google Shape;2359;p13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360" name="Google Shape;2360;p13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1" name="Google Shape;2361;p13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3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63" name="Google Shape;2363;p133"/>
          <p:cNvSpPr/>
          <p:nvPr/>
        </p:nvSpPr>
        <p:spPr>
          <a:xfrm>
            <a:off x="324475" y="1862625"/>
            <a:ext cx="581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4" name="Google Shape;2364;p133"/>
          <p:cNvSpPr/>
          <p:nvPr/>
        </p:nvSpPr>
        <p:spPr>
          <a:xfrm>
            <a:off x="309438" y="2331450"/>
            <a:ext cx="5810400" cy="1562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5" name="Google Shape;2365;p133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6" name="Google Shape;2366;p133"/>
          <p:cNvSpPr/>
          <p:nvPr/>
        </p:nvSpPr>
        <p:spPr>
          <a:xfrm>
            <a:off x="205175" y="22633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1" name="Google Shape;2371;p134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공정별 생산관리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MES-203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</a:t>
                      </a:r>
                      <a:r>
                        <a:rPr lang="ko" sz="1100"/>
                        <a:t>생산관리 -&gt; 공정별 생산관리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72" name="Google Shape;2372;p134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공정</a:t>
                      </a:r>
                      <a:r>
                        <a:rPr lang="ko" sz="900"/>
                        <a:t>명을 입력하고 검색하면 공정명에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373" name="Google Shape;2373;p134"/>
          <p:cNvSpPr/>
          <p:nvPr/>
        </p:nvSpPr>
        <p:spPr>
          <a:xfrm>
            <a:off x="25787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374" name="Google Shape;2374;p134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699525"/>
                <a:gridCol w="647575"/>
                <a:gridCol w="739100"/>
                <a:gridCol w="853775"/>
                <a:gridCol w="786450"/>
                <a:gridCol w="1053000"/>
                <a:gridCol w="923000"/>
              </a:tblGrid>
              <a:tr h="44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공정별 관리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이전공정명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원재료사용량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 생산량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이전 공정생산량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생산날짜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재료배합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2025-01-29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반죽제조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2025-01-29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반죽커팅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2025-01-29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75" name="Google Shape;2375;p134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공정별 생산 기록 </a:t>
                      </a:r>
                      <a:r>
                        <a:rPr lang="ko" sz="800"/>
                        <a:t>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376" name="Google Shape;2376;p134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377" name="Google Shape;2377;p13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378" name="Google Shape;2378;p13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9" name="Google Shape;2379;p13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3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81" name="Google Shape;2381;p134"/>
          <p:cNvSpPr/>
          <p:nvPr/>
        </p:nvSpPr>
        <p:spPr>
          <a:xfrm>
            <a:off x="324475" y="1862625"/>
            <a:ext cx="5810400" cy="468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2" name="Google Shape;2382;p134"/>
          <p:cNvSpPr/>
          <p:nvPr/>
        </p:nvSpPr>
        <p:spPr>
          <a:xfrm>
            <a:off x="322275" y="2331513"/>
            <a:ext cx="5743500" cy="1711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3" name="Google Shape;2383;p134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4" name="Google Shape;2384;p134"/>
          <p:cNvSpPr/>
          <p:nvPr/>
        </p:nvSpPr>
        <p:spPr>
          <a:xfrm>
            <a:off x="205175" y="22935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9" name="Google Shape;2389;p135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590475"/>
                <a:gridCol w="1241625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공정별 생산관리(</a:t>
                      </a:r>
                      <a:r>
                        <a:rPr lang="ko" sz="1100"/>
                        <a:t>상세)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MES-203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생산관리 -&gt; 공정별 생산관리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90" name="Google Shape;2390;p135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77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공정 관리 번호에 따라 자동으로 데이터가 출력된 상태에서 공정 관리번호를 제외한 데이터를 수정할수 있습니다.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2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다음 공정 등록을 통해서 현재 공정 관리 번호가 이전 공정 관리 번호로 등록된 상태로 다음공정을 동록합니다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수정을 통해 수정이 가능합니다,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삭제를 통해 삭제가 가능합니다,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조회페이지 이동이 가능합니다..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1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913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391" name="Google Shape;2391;p135"/>
          <p:cNvSpPr/>
          <p:nvPr/>
        </p:nvSpPr>
        <p:spPr>
          <a:xfrm>
            <a:off x="276275" y="1766688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392" name="Google Shape;2392;p135"/>
          <p:cNvGraphicFramePr/>
          <p:nvPr/>
        </p:nvGraphicFramePr>
        <p:xfrm>
          <a:off x="276275" y="26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69225"/>
                <a:gridCol w="1537300"/>
                <a:gridCol w="1401150"/>
                <a:gridCol w="1469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공정별 관리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이전 공정명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원재료 사용량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공정생산량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이전 공정 생산량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생산날짜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2393" name="Google Shape;2393;p135"/>
          <p:cNvSpPr txBox="1"/>
          <p:nvPr/>
        </p:nvSpPr>
        <p:spPr>
          <a:xfrm>
            <a:off x="2225575" y="1866900"/>
            <a:ext cx="3714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공정별 생산관리 상세 </a:t>
            </a:r>
            <a:endParaRPr sz="1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394" name="Google Shape;2394;p135"/>
          <p:cNvGraphicFramePr/>
          <p:nvPr/>
        </p:nvGraphicFramePr>
        <p:xfrm>
          <a:off x="309625" y="430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52550"/>
                <a:gridCol w="1452550"/>
                <a:gridCol w="1452550"/>
                <a:gridCol w="1452550"/>
              </a:tblGrid>
              <a:tr h="29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다음공정등록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조회페이지 이동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395" name="Google Shape;2395;p135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396" name="Google Shape;2396;p13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397" name="Google Shape;2397;p13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8" name="Google Shape;2398;p13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3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00" name="Google Shape;2400;p135"/>
          <p:cNvSpPr/>
          <p:nvPr/>
        </p:nvSpPr>
        <p:spPr>
          <a:xfrm>
            <a:off x="309525" y="2619375"/>
            <a:ext cx="5810400" cy="1524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1" name="Google Shape;2401;p135"/>
          <p:cNvSpPr/>
          <p:nvPr/>
        </p:nvSpPr>
        <p:spPr>
          <a:xfrm>
            <a:off x="342875" y="4293200"/>
            <a:ext cx="581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2" name="Google Shape;2402;p135"/>
          <p:cNvSpPr/>
          <p:nvPr/>
        </p:nvSpPr>
        <p:spPr>
          <a:xfrm>
            <a:off x="205175" y="2571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3" name="Google Shape;2403;p135"/>
          <p:cNvSpPr/>
          <p:nvPr/>
        </p:nvSpPr>
        <p:spPr>
          <a:xfrm>
            <a:off x="205175" y="42070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8" name="Google Shape;2408;p136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제품생산결과관리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MES-204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생산관리 -&gt; </a:t>
                      </a:r>
                      <a:r>
                        <a:rPr lang="ko" sz="1100"/>
                        <a:t>제품 생산 결과 관리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409" name="Google Shape;2409;p136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제품명을 입력하고 검색하면 제품명에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10" name="Google Shape;2410;p136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411" name="Google Shape;2411;p136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09050"/>
                <a:gridCol w="638050"/>
                <a:gridCol w="739100"/>
                <a:gridCol w="853775"/>
                <a:gridCol w="786450"/>
                <a:gridCol w="729150"/>
                <a:gridCol w="1246850"/>
              </a:tblGrid>
              <a:tr h="44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최종 제품 생산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생산 갯수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유통기간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생산중 불량갯수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생산완료일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총 공정 시간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오리지널쿠키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2025-05-18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초코쿠키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2025-05-23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아몬드쿠키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2025-05-25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12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12" name="Google Shape;2412;p136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제품명을 입력하시오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제품생산결과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13" name="Google Shape;2413;p136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414" name="Google Shape;2414;p13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415" name="Google Shape;2415;p13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6" name="Google Shape;2416;p13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3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18" name="Google Shape;2418;p136"/>
          <p:cNvSpPr/>
          <p:nvPr/>
        </p:nvSpPr>
        <p:spPr>
          <a:xfrm>
            <a:off x="324475" y="1862625"/>
            <a:ext cx="5810400" cy="426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9" name="Google Shape;2419;p136"/>
          <p:cNvSpPr/>
          <p:nvPr/>
        </p:nvSpPr>
        <p:spPr>
          <a:xfrm>
            <a:off x="322288" y="2348163"/>
            <a:ext cx="5743500" cy="1672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0" name="Google Shape;2420;p136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1" name="Google Shape;2421;p136"/>
          <p:cNvSpPr/>
          <p:nvPr/>
        </p:nvSpPr>
        <p:spPr>
          <a:xfrm>
            <a:off x="165925" y="22892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6" name="Google Shape;2426;p137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근태</a:t>
                      </a:r>
                      <a:r>
                        <a:rPr lang="ko" sz="1100"/>
                        <a:t>관리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MES-205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</a:t>
                      </a:r>
                      <a:r>
                        <a:rPr lang="ko" sz="1100"/>
                        <a:t>생산관리 -&gt; </a:t>
                      </a:r>
                      <a:r>
                        <a:rPr lang="ko" sz="1100"/>
                        <a:t>근태관리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427" name="Google Shape;2427;p137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사원</a:t>
                      </a:r>
                      <a:r>
                        <a:rPr lang="ko" sz="900"/>
                        <a:t>명을 입력하고 검색하면 사원명에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28" name="Google Shape;2428;p137"/>
          <p:cNvSpPr/>
          <p:nvPr/>
        </p:nvSpPr>
        <p:spPr>
          <a:xfrm>
            <a:off x="276275" y="179070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429" name="Google Shape;2429;p137"/>
          <p:cNvGraphicFramePr/>
          <p:nvPr/>
        </p:nvGraphicFramePr>
        <p:xfrm>
          <a:off x="504750" y="24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09050"/>
                <a:gridCol w="638050"/>
                <a:gridCol w="824825"/>
                <a:gridCol w="863300"/>
                <a:gridCol w="691200"/>
                <a:gridCol w="729150"/>
                <a:gridCol w="761075"/>
              </a:tblGrid>
              <a:tr h="44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일일 근무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사원명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정기 근무시간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추가 근무시간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근무일자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출근 시간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퇴근 시간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김성길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2025-01-15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오전 08시 30분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오후 08시 30분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김이수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2025-01-15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오전 08시 30분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오후 08시 30분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이성훈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2025-01-15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오전 08시30분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오후 08시 30분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30" name="Google Shape;2430;p137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사원</a:t>
                      </a:r>
                      <a:r>
                        <a:rPr lang="ko" sz="800"/>
                        <a:t>명을 입력하시오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근태 기록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31" name="Google Shape;2431;p137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432" name="Google Shape;2432;p13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433" name="Google Shape;2433;p13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4" name="Google Shape;2434;p13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13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36" name="Google Shape;2436;p137"/>
          <p:cNvSpPr/>
          <p:nvPr/>
        </p:nvSpPr>
        <p:spPr>
          <a:xfrm>
            <a:off x="324475" y="1862625"/>
            <a:ext cx="581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7" name="Google Shape;2437;p137"/>
          <p:cNvSpPr/>
          <p:nvPr/>
        </p:nvSpPr>
        <p:spPr>
          <a:xfrm>
            <a:off x="504725" y="2413125"/>
            <a:ext cx="5216700" cy="1720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8" name="Google Shape;2438;p137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9" name="Google Shape;2439;p137"/>
          <p:cNvSpPr/>
          <p:nvPr/>
        </p:nvSpPr>
        <p:spPr>
          <a:xfrm>
            <a:off x="384975" y="22815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55" name="Google Shape;35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2209800" y="174237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소개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4" name="Google Shape;2444;p138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불량유형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</a:t>
                      </a:r>
                      <a:r>
                        <a:rPr lang="ko" sz="1100"/>
                        <a:t>품질</a:t>
                      </a:r>
                      <a:r>
                        <a:rPr lang="ko" sz="1100"/>
                        <a:t>관리 -&gt;생산중 불량 </a:t>
                      </a:r>
                      <a:r>
                        <a:rPr lang="ko" sz="1100"/>
                        <a:t>관리 -&gt; </a:t>
                      </a:r>
                      <a:r>
                        <a:rPr lang="ko" sz="1100"/>
                        <a:t>불량유형확인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445" name="Google Shape;2445;p138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불량유형</a:t>
                      </a:r>
                      <a:r>
                        <a:rPr lang="ko" sz="900"/>
                        <a:t>을 입력하고 검색하면 불량유형에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46" name="Google Shape;2446;p138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447" name="Google Shape;2447;p138"/>
          <p:cNvGraphicFramePr/>
          <p:nvPr/>
        </p:nvGraphicFramePr>
        <p:xfrm>
          <a:off x="504750" y="24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23425"/>
                <a:gridCol w="1789625"/>
              </a:tblGrid>
              <a:tr h="4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생산중 불량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불량유형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파손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손망실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오염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48" name="Google Shape;2448;p138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불량유형을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새로운 불량유형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49" name="Google Shape;2449;p138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450" name="Google Shape;2450;p13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451" name="Google Shape;2451;p13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2" name="Google Shape;2452;p13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13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54" name="Google Shape;2454;p138"/>
          <p:cNvSpPr/>
          <p:nvPr/>
        </p:nvSpPr>
        <p:spPr>
          <a:xfrm>
            <a:off x="324475" y="1862625"/>
            <a:ext cx="5810400" cy="426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5" name="Google Shape;2455;p138"/>
          <p:cNvSpPr/>
          <p:nvPr/>
        </p:nvSpPr>
        <p:spPr>
          <a:xfrm>
            <a:off x="504725" y="2400250"/>
            <a:ext cx="2813100" cy="169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6" name="Google Shape;2456;p138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7" name="Google Shape;2457;p138"/>
          <p:cNvSpPr/>
          <p:nvPr/>
        </p:nvSpPr>
        <p:spPr>
          <a:xfrm>
            <a:off x="425975" y="23281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2" name="Google Shape;2462;p139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생산중 불량 관리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품질관리 -&gt;생산중 불량 관리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463" name="Google Shape;2463;p139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공정</a:t>
                      </a:r>
                      <a:r>
                        <a:rPr lang="ko" sz="900"/>
                        <a:t>명을 입력하고 검색하면 공정명에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64" name="Google Shape;2464;p139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465" name="Google Shape;2465;p139"/>
          <p:cNvGraphicFramePr/>
          <p:nvPr/>
        </p:nvGraphicFramePr>
        <p:xfrm>
          <a:off x="504750" y="24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23975"/>
                <a:gridCol w="720975"/>
                <a:gridCol w="1007200"/>
                <a:gridCol w="1007675"/>
                <a:gridCol w="762625"/>
                <a:gridCol w="890375"/>
              </a:tblGrid>
              <a:tr h="4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생산중 불량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확인 근무자명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불량발생시간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불량갯수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불량유형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재료배합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김한성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2025-01-29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오염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포장마무리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구인수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2025-01-29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파손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반죽제조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한지수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2025-01-29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오염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66" name="Google Shape;2466;p139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생산중 불량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67" name="Google Shape;2467;p139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468" name="Google Shape;2468;p13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469" name="Google Shape;2469;p13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0" name="Google Shape;2470;p13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13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72" name="Google Shape;2472;p139"/>
          <p:cNvSpPr/>
          <p:nvPr/>
        </p:nvSpPr>
        <p:spPr>
          <a:xfrm>
            <a:off x="324475" y="1862625"/>
            <a:ext cx="581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3" name="Google Shape;2473;p139"/>
          <p:cNvSpPr/>
          <p:nvPr/>
        </p:nvSpPr>
        <p:spPr>
          <a:xfrm>
            <a:off x="504813" y="2361800"/>
            <a:ext cx="5312700" cy="1730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4" name="Google Shape;2474;p139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5" name="Google Shape;2475;p139"/>
          <p:cNvSpPr/>
          <p:nvPr/>
        </p:nvSpPr>
        <p:spPr>
          <a:xfrm>
            <a:off x="342825" y="22815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0" name="Google Shape;2480;p140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불량 관리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MES-212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품질관리 -&gt;불량 관리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481" name="Google Shape;2481;p140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공정</a:t>
                      </a:r>
                      <a:r>
                        <a:rPr lang="ko" sz="900"/>
                        <a:t>명을 입력하고 검색하면 공정명에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82" name="Google Shape;2482;p140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483" name="Google Shape;2483;p140"/>
          <p:cNvGraphicFramePr/>
          <p:nvPr/>
        </p:nvGraphicFramePr>
        <p:xfrm>
          <a:off x="504750" y="24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23975"/>
                <a:gridCol w="720975"/>
                <a:gridCol w="824750"/>
                <a:gridCol w="904375"/>
                <a:gridCol w="886450"/>
                <a:gridCol w="1052300"/>
              </a:tblGrid>
              <a:tr h="4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처리 담당자명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 처리 유형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 </a:t>
                      </a:r>
                      <a:r>
                        <a:rPr lang="ko" sz="800"/>
                        <a:t>처리 결과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 </a:t>
                      </a:r>
                      <a:r>
                        <a:rPr lang="ko" sz="800"/>
                        <a:t>처리 날짜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재료배합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김한욱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폐기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폐기완료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2025-02-02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포장마무리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김한욱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외주반품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반품후 재수령완료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2025-01-28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반죽제조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김한욱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폐기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폐기중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2025-02-05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84" name="Google Shape;2484;p140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공정명을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 관리</a:t>
                      </a:r>
                      <a:r>
                        <a:rPr lang="ko" sz="800"/>
                        <a:t>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85" name="Google Shape;2485;p140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486" name="Google Shape;2486;p14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487" name="Google Shape;2487;p14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8" name="Google Shape;2488;p14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14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90" name="Google Shape;2490;p140"/>
          <p:cNvSpPr/>
          <p:nvPr/>
        </p:nvSpPr>
        <p:spPr>
          <a:xfrm>
            <a:off x="309425" y="1856200"/>
            <a:ext cx="581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1" name="Google Shape;2491;p140"/>
          <p:cNvSpPr/>
          <p:nvPr/>
        </p:nvSpPr>
        <p:spPr>
          <a:xfrm>
            <a:off x="504800" y="2400275"/>
            <a:ext cx="5312700" cy="1748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2" name="Google Shape;2492;p140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3" name="Google Shape;2493;p140"/>
          <p:cNvSpPr/>
          <p:nvPr/>
        </p:nvSpPr>
        <p:spPr>
          <a:xfrm>
            <a:off x="342825" y="22368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8" name="Google Shape;2498;p141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기계</a:t>
                      </a:r>
                      <a:r>
                        <a:rPr lang="ko" sz="1100"/>
                        <a:t> 관리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MES-213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품질관리 -&gt;</a:t>
                      </a:r>
                      <a:r>
                        <a:rPr lang="ko" sz="1100"/>
                        <a:t>기계</a:t>
                      </a:r>
                      <a:r>
                        <a:rPr lang="ko" sz="1100"/>
                        <a:t> 관리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499" name="Google Shape;2499;p141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기계</a:t>
                      </a:r>
                      <a:r>
                        <a:rPr lang="ko" sz="900"/>
                        <a:t>명을 입력하고 검색하면 기계명에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500" name="Google Shape;2500;p141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501" name="Google Shape;2501;p141"/>
          <p:cNvGraphicFramePr/>
          <p:nvPr/>
        </p:nvGraphicFramePr>
        <p:xfrm>
          <a:off x="504750" y="24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642025"/>
                <a:gridCol w="667575"/>
                <a:gridCol w="858575"/>
                <a:gridCol w="1024725"/>
                <a:gridCol w="898500"/>
                <a:gridCol w="745150"/>
                <a:gridCol w="745150"/>
              </a:tblGrid>
              <a:tr h="44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 입고일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 최종보수일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 사용기간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오작동횟수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현재 기계상태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mix02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(재료혼합)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2020-01-05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2024-12-15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B(사용가능)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cuting88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(반죽커팅)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2017-07-28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2024-11-05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C(즉시교체요망)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prass99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(압축및 가열)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2021-03-30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2024-12-27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F(사용중지)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02" name="Google Shape;2502;p141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</a:t>
                      </a:r>
                      <a:r>
                        <a:rPr lang="ko" sz="800"/>
                        <a:t>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</a:t>
                      </a:r>
                      <a:r>
                        <a:rPr lang="ko" sz="800"/>
                        <a:t>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503" name="Google Shape;2503;p141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504" name="Google Shape;2504;p14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505" name="Google Shape;2505;p14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6" name="Google Shape;2506;p14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14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08" name="Google Shape;2508;p141"/>
          <p:cNvSpPr/>
          <p:nvPr/>
        </p:nvSpPr>
        <p:spPr>
          <a:xfrm>
            <a:off x="324475" y="1862625"/>
            <a:ext cx="581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9" name="Google Shape;2509;p141"/>
          <p:cNvSpPr/>
          <p:nvPr/>
        </p:nvSpPr>
        <p:spPr>
          <a:xfrm>
            <a:off x="457125" y="2381088"/>
            <a:ext cx="5581800" cy="1882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0" name="Google Shape;2510;p141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1" name="Google Shape;2511;p141"/>
          <p:cNvSpPr/>
          <p:nvPr/>
        </p:nvSpPr>
        <p:spPr>
          <a:xfrm>
            <a:off x="342825" y="22368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6" name="Google Shape;2516;p142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정기 검사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MES-214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ex) Main Page -&gt; 생산제조 -&gt; 품질관리 -&gt;</a:t>
                      </a:r>
                      <a:r>
                        <a:rPr lang="ko" sz="1100"/>
                        <a:t>정기 검사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517" name="Google Shape;2517;p142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기계</a:t>
                      </a:r>
                      <a:r>
                        <a:rPr lang="ko" sz="900"/>
                        <a:t>명을 입력하고 검색하면 기계명에 맞는 데이터가 출력됩니다.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등록버튼을 누르면 등록페이지로 이동합니다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DB서버에 등록된 데이터가 출력됩니다.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518" name="Google Shape;2518;p142"/>
          <p:cNvSpPr/>
          <p:nvPr/>
        </p:nvSpPr>
        <p:spPr>
          <a:xfrm>
            <a:off x="257875" y="179070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519" name="Google Shape;2519;p142"/>
          <p:cNvGraphicFramePr/>
          <p:nvPr/>
        </p:nvGraphicFramePr>
        <p:xfrm>
          <a:off x="504750" y="24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877250"/>
                <a:gridCol w="912175"/>
                <a:gridCol w="1173125"/>
                <a:gridCol w="1400175"/>
                <a:gridCol w="955200"/>
              </a:tblGrid>
              <a:tr h="44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검사 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검사명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합/불합 여부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검사날짜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mix02(재료혼합)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전산검사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합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2024-11-28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cutting88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(반죽커팅)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마모도 검사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합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2024-12-05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press99(압축및가열)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오염도 검사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합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2024-10-06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20" name="Google Shape;2520;p142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기계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521" name="Google Shape;2521;p142"/>
          <p:cNvSpPr txBox="1"/>
          <p:nvPr/>
        </p:nvSpPr>
        <p:spPr>
          <a:xfrm>
            <a:off x="276275" y="5079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MES-생산관리(작성자:권정현)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2522" name="Google Shape;2522;p14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523" name="Google Shape;2523;p14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4" name="Google Shape;2524;p14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14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26" name="Google Shape;2526;p142"/>
          <p:cNvSpPr/>
          <p:nvPr/>
        </p:nvSpPr>
        <p:spPr>
          <a:xfrm>
            <a:off x="324475" y="1862625"/>
            <a:ext cx="581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7" name="Google Shape;2527;p142"/>
          <p:cNvSpPr/>
          <p:nvPr/>
        </p:nvSpPr>
        <p:spPr>
          <a:xfrm>
            <a:off x="482150" y="2413113"/>
            <a:ext cx="5363100" cy="168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8" name="Google Shape;2528;p142"/>
          <p:cNvSpPr/>
          <p:nvPr/>
        </p:nvSpPr>
        <p:spPr>
          <a:xfrm>
            <a:off x="205175" y="1809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9" name="Google Shape;2529;p142"/>
          <p:cNvSpPr/>
          <p:nvPr/>
        </p:nvSpPr>
        <p:spPr>
          <a:xfrm>
            <a:off x="384975" y="23281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143"/>
          <p:cNvSpPr txBox="1"/>
          <p:nvPr/>
        </p:nvSpPr>
        <p:spPr>
          <a:xfrm>
            <a:off x="276225" y="508200"/>
            <a:ext cx="2560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생산</a:t>
            </a:r>
            <a:r>
              <a:rPr lang="ko" sz="1200">
                <a:solidFill>
                  <a:schemeClr val="dk2"/>
                </a:solidFill>
              </a:rPr>
              <a:t>관리(작성자: </a:t>
            </a:r>
            <a:r>
              <a:rPr lang="ko" sz="1200">
                <a:solidFill>
                  <a:schemeClr val="dk2"/>
                </a:solidFill>
              </a:rPr>
              <a:t>권정현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535" name="Google Shape;2535;p143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월간 불량</a:t>
                      </a:r>
                      <a:r>
                        <a:rPr lang="ko" sz="1100"/>
                        <a:t> 캘린더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MES-215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2025-02-04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</a:t>
                      </a:r>
                      <a:r>
                        <a:rPr lang="ko" sz="1100"/>
                        <a:t>생산제조 -&gt; 품질관리</a:t>
                      </a:r>
                      <a:r>
                        <a:rPr lang="ko" sz="1100"/>
                        <a:t> -&gt; 일정계획 캘린더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536" name="Google Shape;2536;p143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월,주,일 단위로 변경할 수 있으며 화살표로 이동할 수 있습니다.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날짜를 클릭하여 불량이 나온것을 등록하여 한눈에 알아볼 수 있습니다.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537" name="Google Shape;2537;p14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538" name="Google Shape;2538;p14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9" name="Google Shape;2539;p14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14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541" name="Google Shape;2541;p143"/>
          <p:cNvGraphicFramePr/>
          <p:nvPr/>
        </p:nvGraphicFramePr>
        <p:xfrm>
          <a:off x="654575" y="219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73275"/>
                <a:gridCol w="773275"/>
                <a:gridCol w="773275"/>
                <a:gridCol w="773275"/>
                <a:gridCol w="773275"/>
                <a:gridCol w="773275"/>
                <a:gridCol w="773275"/>
              </a:tblGrid>
              <a:tr h="22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Sun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Tue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Wed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Thu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Fri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Sat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86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lt2"/>
                          </a:solidFill>
                        </a:rPr>
                        <a:t>29</a:t>
                      </a:r>
                      <a:endParaRPr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lt2"/>
                          </a:solidFill>
                        </a:rPr>
                        <a:t>30</a:t>
                      </a:r>
                      <a:endParaRPr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lt2"/>
                          </a:solidFill>
                        </a:rPr>
                        <a:t>31</a:t>
                      </a:r>
                      <a:endParaRPr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4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86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11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86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14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15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18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863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19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22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24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25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505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26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27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28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29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30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31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lt2"/>
                          </a:solidFill>
                        </a:rPr>
                        <a:t>1</a:t>
                      </a:r>
                      <a:endParaRPr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2" name="Google Shape;2542;p143"/>
          <p:cNvSpPr txBox="1"/>
          <p:nvPr/>
        </p:nvSpPr>
        <p:spPr>
          <a:xfrm>
            <a:off x="2013125" y="1771825"/>
            <a:ext cx="2637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>
                <a:solidFill>
                  <a:srgbClr val="333333"/>
                </a:solidFill>
                <a:highlight>
                  <a:srgbClr val="FFFFFF"/>
                </a:highlight>
              </a:rPr>
              <a:t>January 2025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3" name="Google Shape;2543;p143"/>
          <p:cNvSpPr/>
          <p:nvPr/>
        </p:nvSpPr>
        <p:spPr>
          <a:xfrm>
            <a:off x="4287875" y="1961975"/>
            <a:ext cx="593100" cy="1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month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4" name="Google Shape;2544;p143"/>
          <p:cNvSpPr/>
          <p:nvPr/>
        </p:nvSpPr>
        <p:spPr>
          <a:xfrm>
            <a:off x="4881083" y="1961975"/>
            <a:ext cx="593100" cy="1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week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5" name="Google Shape;2545;p143"/>
          <p:cNvSpPr/>
          <p:nvPr/>
        </p:nvSpPr>
        <p:spPr>
          <a:xfrm>
            <a:off x="5474292" y="1961975"/>
            <a:ext cx="593100" cy="1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day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6" name="Google Shape;2546;p143"/>
          <p:cNvSpPr/>
          <p:nvPr/>
        </p:nvSpPr>
        <p:spPr>
          <a:xfrm>
            <a:off x="651275" y="1900925"/>
            <a:ext cx="342000" cy="17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7" name="Google Shape;2547;p143"/>
          <p:cNvSpPr/>
          <p:nvPr/>
        </p:nvSpPr>
        <p:spPr>
          <a:xfrm>
            <a:off x="993275" y="1900925"/>
            <a:ext cx="342000" cy="17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8" name="Google Shape;2548;p143"/>
          <p:cNvSpPr/>
          <p:nvPr/>
        </p:nvSpPr>
        <p:spPr>
          <a:xfrm>
            <a:off x="456725" y="1822625"/>
            <a:ext cx="57504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9" name="Google Shape;2549;p143"/>
          <p:cNvSpPr/>
          <p:nvPr/>
        </p:nvSpPr>
        <p:spPr>
          <a:xfrm>
            <a:off x="654588" y="2187725"/>
            <a:ext cx="5412900" cy="2756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0" name="Google Shape;2550;p143"/>
          <p:cNvSpPr/>
          <p:nvPr/>
        </p:nvSpPr>
        <p:spPr>
          <a:xfrm>
            <a:off x="276225" y="18360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1" name="Google Shape;2551;p143"/>
          <p:cNvSpPr/>
          <p:nvPr/>
        </p:nvSpPr>
        <p:spPr>
          <a:xfrm>
            <a:off x="456725" y="20800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44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사내 게시판</a:t>
            </a:r>
            <a:r>
              <a:rPr lang="ko" sz="1200">
                <a:solidFill>
                  <a:schemeClr val="dk2"/>
                </a:solidFill>
              </a:rPr>
              <a:t>(작성자: </a:t>
            </a:r>
            <a:r>
              <a:rPr lang="ko" sz="1200">
                <a:solidFill>
                  <a:schemeClr val="dk2"/>
                </a:solidFill>
              </a:rPr>
              <a:t>최주철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557" name="Google Shape;2557;p144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사내 </a:t>
                      </a:r>
                      <a:r>
                        <a:rPr lang="ko" sz="1100"/>
                        <a:t>게시판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MES-302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게시판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558" name="Google Shape;2558;p144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게시글 이름과 부서로 검색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게시글의 간단한 정보를 테이블에 출력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넘치는 정보를 페이징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 작성하는 페이지로 이동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5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글을 클릭하여 상세 페이지로 넘어갔을때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*미확인*, 확인 으로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559" name="Google Shape;2559;p14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560" name="Google Shape;2560;p14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1" name="Google Shape;2561;p14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14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63" name="Google Shape;2563;p144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4" name="Google Shape;2564;p144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5" name="Google Shape;2565;p144"/>
          <p:cNvSpPr/>
          <p:nvPr/>
        </p:nvSpPr>
        <p:spPr>
          <a:xfrm>
            <a:off x="1551813" y="2255225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6" name="Google Shape;2566;p144"/>
          <p:cNvSpPr/>
          <p:nvPr/>
        </p:nvSpPr>
        <p:spPr>
          <a:xfrm>
            <a:off x="27162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7" name="Google Shape;2567;p144"/>
          <p:cNvSpPr/>
          <p:nvPr/>
        </p:nvSpPr>
        <p:spPr>
          <a:xfrm>
            <a:off x="1406625" y="1865450"/>
            <a:ext cx="921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게시글 이름 검색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8" name="Google Shape;2568;p144"/>
          <p:cNvSpPr/>
          <p:nvPr/>
        </p:nvSpPr>
        <p:spPr>
          <a:xfrm>
            <a:off x="2006313" y="2255213"/>
            <a:ext cx="801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 제목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9" name="Google Shape;2569;p144"/>
          <p:cNvSpPr/>
          <p:nvPr/>
        </p:nvSpPr>
        <p:spPr>
          <a:xfrm>
            <a:off x="3295525" y="2255213"/>
            <a:ext cx="644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등록일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0" name="Google Shape;2570;p144"/>
          <p:cNvSpPr/>
          <p:nvPr/>
        </p:nvSpPr>
        <p:spPr>
          <a:xfrm>
            <a:off x="1551813" y="248285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1" name="Google Shape;2571;p144"/>
          <p:cNvSpPr/>
          <p:nvPr/>
        </p:nvSpPr>
        <p:spPr>
          <a:xfrm>
            <a:off x="2006163" y="2482838"/>
            <a:ext cx="801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공지합니다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2" name="Google Shape;2572;p144"/>
          <p:cNvSpPr/>
          <p:nvPr/>
        </p:nvSpPr>
        <p:spPr>
          <a:xfrm>
            <a:off x="3295525" y="2482838"/>
            <a:ext cx="644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01-24 14:07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3" name="Google Shape;2573;p144"/>
          <p:cNvSpPr/>
          <p:nvPr/>
        </p:nvSpPr>
        <p:spPr>
          <a:xfrm>
            <a:off x="29289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4" name="Google Shape;2574;p144"/>
          <p:cNvSpPr/>
          <p:nvPr/>
        </p:nvSpPr>
        <p:spPr>
          <a:xfrm>
            <a:off x="37797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5" name="Google Shape;2575;p144"/>
          <p:cNvSpPr/>
          <p:nvPr/>
        </p:nvSpPr>
        <p:spPr>
          <a:xfrm>
            <a:off x="35670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6" name="Google Shape;2576;p144"/>
          <p:cNvSpPr/>
          <p:nvPr/>
        </p:nvSpPr>
        <p:spPr>
          <a:xfrm>
            <a:off x="33543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7" name="Google Shape;2577;p144"/>
          <p:cNvSpPr/>
          <p:nvPr/>
        </p:nvSpPr>
        <p:spPr>
          <a:xfrm>
            <a:off x="31416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8" name="Google Shape;2578;p144"/>
          <p:cNvSpPr/>
          <p:nvPr/>
        </p:nvSpPr>
        <p:spPr>
          <a:xfrm>
            <a:off x="25035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9" name="Google Shape;2579;p144"/>
          <p:cNvSpPr/>
          <p:nvPr/>
        </p:nvSpPr>
        <p:spPr>
          <a:xfrm>
            <a:off x="4303525" y="4350500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글작성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0" name="Google Shape;2580;p144"/>
          <p:cNvSpPr/>
          <p:nvPr/>
        </p:nvSpPr>
        <p:spPr>
          <a:xfrm>
            <a:off x="2807763" y="2255213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1" name="Google Shape;2581;p144"/>
          <p:cNvSpPr/>
          <p:nvPr/>
        </p:nvSpPr>
        <p:spPr>
          <a:xfrm>
            <a:off x="2807763" y="2482838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홍길동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2" name="Google Shape;2582;p144"/>
          <p:cNvSpPr/>
          <p:nvPr/>
        </p:nvSpPr>
        <p:spPr>
          <a:xfrm>
            <a:off x="2393575" y="1865450"/>
            <a:ext cx="921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부서 이름 검색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3" name="Google Shape;2583;p144"/>
          <p:cNvSpPr/>
          <p:nvPr/>
        </p:nvSpPr>
        <p:spPr>
          <a:xfrm>
            <a:off x="1370025" y="1811598"/>
            <a:ext cx="2151300" cy="34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4" name="Google Shape;2584;p144"/>
          <p:cNvSpPr/>
          <p:nvPr/>
        </p:nvSpPr>
        <p:spPr>
          <a:xfrm>
            <a:off x="1516350" y="2193175"/>
            <a:ext cx="2423400" cy="56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5" name="Google Shape;2585;p144"/>
          <p:cNvSpPr/>
          <p:nvPr/>
        </p:nvSpPr>
        <p:spPr>
          <a:xfrm>
            <a:off x="1149225" y="19002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6" name="Google Shape;2586;p144"/>
          <p:cNvSpPr/>
          <p:nvPr/>
        </p:nvSpPr>
        <p:spPr>
          <a:xfrm>
            <a:off x="1295550" y="22552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7" name="Google Shape;2587;p144"/>
          <p:cNvSpPr/>
          <p:nvPr/>
        </p:nvSpPr>
        <p:spPr>
          <a:xfrm>
            <a:off x="2458725" y="4297800"/>
            <a:ext cx="15786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8" name="Google Shape;2588;p144"/>
          <p:cNvSpPr/>
          <p:nvPr/>
        </p:nvSpPr>
        <p:spPr>
          <a:xfrm>
            <a:off x="2282775" y="42978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9" name="Google Shape;2589;p144"/>
          <p:cNvSpPr/>
          <p:nvPr/>
        </p:nvSpPr>
        <p:spPr>
          <a:xfrm>
            <a:off x="4205175" y="4297800"/>
            <a:ext cx="6855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0" name="Google Shape;2590;p144"/>
          <p:cNvSpPr/>
          <p:nvPr/>
        </p:nvSpPr>
        <p:spPr>
          <a:xfrm>
            <a:off x="4092875" y="41514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1" name="Google Shape;2591;p144"/>
          <p:cNvSpPr/>
          <p:nvPr/>
        </p:nvSpPr>
        <p:spPr>
          <a:xfrm>
            <a:off x="4037325" y="2245400"/>
            <a:ext cx="644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확인여부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2" name="Google Shape;2592;p144"/>
          <p:cNvSpPr/>
          <p:nvPr/>
        </p:nvSpPr>
        <p:spPr>
          <a:xfrm>
            <a:off x="4037325" y="2473025"/>
            <a:ext cx="644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*미확인*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3" name="Google Shape;2593;p144"/>
          <p:cNvSpPr/>
          <p:nvPr/>
        </p:nvSpPr>
        <p:spPr>
          <a:xfrm>
            <a:off x="4016625" y="2183762"/>
            <a:ext cx="685500" cy="56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4" name="Google Shape;2594;p144"/>
          <p:cNvSpPr/>
          <p:nvPr/>
        </p:nvSpPr>
        <p:spPr>
          <a:xfrm>
            <a:off x="4702125" y="21931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45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MES-사내 게시판(작성자: 최주철)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600" name="Google Shape;2600;p145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사내 게시판 </a:t>
                      </a:r>
                      <a:r>
                        <a:rPr lang="ko" sz="1100"/>
                        <a:t>등록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MES-304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게시판 -&gt; </a:t>
                      </a:r>
                      <a:r>
                        <a:rPr lang="ko" sz="1100"/>
                        <a:t>등록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601" name="Google Shape;2601;p145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정보 입력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등록, 메인페이지 이동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파일 업로드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602" name="Google Shape;2602;p14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603" name="Google Shape;2603;p14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4" name="Google Shape;2604;p14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14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06" name="Google Shape;2606;p145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7" name="Google Shape;2607;p145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8" name="Google Shape;2608;p145"/>
          <p:cNvSpPr/>
          <p:nvPr/>
        </p:nvSpPr>
        <p:spPr>
          <a:xfrm>
            <a:off x="1641075" y="244120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제목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9" name="Google Shape;2609;p145"/>
          <p:cNvSpPr/>
          <p:nvPr/>
        </p:nvSpPr>
        <p:spPr>
          <a:xfrm>
            <a:off x="2095575" y="2441200"/>
            <a:ext cx="267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제목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0" name="Google Shape;2610;p145"/>
          <p:cNvSpPr/>
          <p:nvPr/>
        </p:nvSpPr>
        <p:spPr>
          <a:xfrm>
            <a:off x="1641075" y="2802225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1" name="Google Shape;2611;p145"/>
          <p:cNvSpPr/>
          <p:nvPr/>
        </p:nvSpPr>
        <p:spPr>
          <a:xfrm>
            <a:off x="2095575" y="2802225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2" name="Google Shape;2612;p145"/>
          <p:cNvSpPr/>
          <p:nvPr/>
        </p:nvSpPr>
        <p:spPr>
          <a:xfrm>
            <a:off x="1641075" y="3163279"/>
            <a:ext cx="454500" cy="83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3" name="Google Shape;2613;p145"/>
          <p:cNvSpPr/>
          <p:nvPr/>
        </p:nvSpPr>
        <p:spPr>
          <a:xfrm>
            <a:off x="2095575" y="3163260"/>
            <a:ext cx="2585700" cy="83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4" name="Google Shape;2614;p145"/>
          <p:cNvSpPr/>
          <p:nvPr/>
        </p:nvSpPr>
        <p:spPr>
          <a:xfrm>
            <a:off x="1551675" y="4210975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첨부파일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5" name="Google Shape;2615;p145"/>
          <p:cNvSpPr/>
          <p:nvPr/>
        </p:nvSpPr>
        <p:spPr>
          <a:xfrm>
            <a:off x="2095575" y="4210963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6" name="Google Shape;2616;p145"/>
          <p:cNvSpPr/>
          <p:nvPr/>
        </p:nvSpPr>
        <p:spPr>
          <a:xfrm>
            <a:off x="3701400" y="44440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7" name="Google Shape;2617;p145"/>
          <p:cNvSpPr/>
          <p:nvPr/>
        </p:nvSpPr>
        <p:spPr>
          <a:xfrm>
            <a:off x="4252475" y="44440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메인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8" name="Google Shape;2618;p145"/>
          <p:cNvSpPr/>
          <p:nvPr/>
        </p:nvSpPr>
        <p:spPr>
          <a:xfrm>
            <a:off x="3428500" y="44709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9" name="Google Shape;2619;p145"/>
          <p:cNvSpPr/>
          <p:nvPr/>
        </p:nvSpPr>
        <p:spPr>
          <a:xfrm>
            <a:off x="1551675" y="4153375"/>
            <a:ext cx="1655100" cy="346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0" name="Google Shape;2620;p145"/>
          <p:cNvSpPr/>
          <p:nvPr/>
        </p:nvSpPr>
        <p:spPr>
          <a:xfrm>
            <a:off x="1334550" y="42109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1" name="Google Shape;2621;p145"/>
          <p:cNvSpPr/>
          <p:nvPr/>
        </p:nvSpPr>
        <p:spPr>
          <a:xfrm>
            <a:off x="1285275" y="227768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2" name="Google Shape;2622;p145"/>
          <p:cNvSpPr/>
          <p:nvPr/>
        </p:nvSpPr>
        <p:spPr>
          <a:xfrm>
            <a:off x="3696875" y="4379275"/>
            <a:ext cx="1099500" cy="346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3" name="Google Shape;2623;p145"/>
          <p:cNvSpPr/>
          <p:nvPr/>
        </p:nvSpPr>
        <p:spPr>
          <a:xfrm>
            <a:off x="1596275" y="2303350"/>
            <a:ext cx="3281100" cy="1774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46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MES-사내 게시판(작성자: 최주철)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629" name="Google Shape;2629;p146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사내 게시판 상세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MES-303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게시판 -&gt; 상세페이지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630" name="Google Shape;2630;p146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등록된 게시글 정보 출력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답글, 수정, 삭제, 메인페이지로 이동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파일 업로드 된 파일 다운로드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댓글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631" name="Google Shape;2631;p14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632" name="Google Shape;2632;p14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3" name="Google Shape;2633;p14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14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35" name="Google Shape;2635;p146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6" name="Google Shape;2636;p146"/>
          <p:cNvSpPr/>
          <p:nvPr/>
        </p:nvSpPr>
        <p:spPr>
          <a:xfrm>
            <a:off x="1406625" y="1809750"/>
            <a:ext cx="36828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7" name="Google Shape;2637;p146"/>
          <p:cNvSpPr/>
          <p:nvPr/>
        </p:nvSpPr>
        <p:spPr>
          <a:xfrm>
            <a:off x="1542700" y="189405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8" name="Google Shape;2638;p146"/>
          <p:cNvSpPr/>
          <p:nvPr/>
        </p:nvSpPr>
        <p:spPr>
          <a:xfrm>
            <a:off x="1997200" y="1894050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110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9" name="Google Shape;2639;p146"/>
          <p:cNvSpPr/>
          <p:nvPr/>
        </p:nvSpPr>
        <p:spPr>
          <a:xfrm>
            <a:off x="4257075" y="3822650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0" name="Google Shape;2640;p146"/>
          <p:cNvSpPr/>
          <p:nvPr/>
        </p:nvSpPr>
        <p:spPr>
          <a:xfrm>
            <a:off x="3062800" y="18940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상위번호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1" name="Google Shape;2641;p146"/>
          <p:cNvSpPr/>
          <p:nvPr/>
        </p:nvSpPr>
        <p:spPr>
          <a:xfrm>
            <a:off x="1542700" y="2255075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제목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2" name="Google Shape;2642;p146"/>
          <p:cNvSpPr/>
          <p:nvPr/>
        </p:nvSpPr>
        <p:spPr>
          <a:xfrm>
            <a:off x="1997200" y="2255075"/>
            <a:ext cx="267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제목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3" name="Google Shape;2643;p146"/>
          <p:cNvSpPr/>
          <p:nvPr/>
        </p:nvSpPr>
        <p:spPr>
          <a:xfrm>
            <a:off x="3606700" y="1908425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4" name="Google Shape;2644;p146"/>
          <p:cNvSpPr/>
          <p:nvPr/>
        </p:nvSpPr>
        <p:spPr>
          <a:xfrm>
            <a:off x="1542700" y="261610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5" name="Google Shape;2645;p146"/>
          <p:cNvSpPr/>
          <p:nvPr/>
        </p:nvSpPr>
        <p:spPr>
          <a:xfrm>
            <a:off x="1997200" y="2616100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6" name="Google Shape;2646;p146"/>
          <p:cNvSpPr/>
          <p:nvPr/>
        </p:nvSpPr>
        <p:spPr>
          <a:xfrm>
            <a:off x="3062800" y="261610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조회수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7" name="Google Shape;2647;p146"/>
          <p:cNvSpPr/>
          <p:nvPr/>
        </p:nvSpPr>
        <p:spPr>
          <a:xfrm>
            <a:off x="3517300" y="2616100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123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8" name="Google Shape;2648;p146"/>
          <p:cNvSpPr/>
          <p:nvPr/>
        </p:nvSpPr>
        <p:spPr>
          <a:xfrm>
            <a:off x="1542700" y="292735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등록일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9" name="Google Shape;2649;p146"/>
          <p:cNvSpPr/>
          <p:nvPr/>
        </p:nvSpPr>
        <p:spPr>
          <a:xfrm>
            <a:off x="1997200" y="2927350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2025.02.12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0" name="Google Shape;2650;p146"/>
          <p:cNvSpPr/>
          <p:nvPr/>
        </p:nvSpPr>
        <p:spPr>
          <a:xfrm>
            <a:off x="3062800" y="292735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조회수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1" name="Google Shape;2651;p146"/>
          <p:cNvSpPr/>
          <p:nvPr/>
        </p:nvSpPr>
        <p:spPr>
          <a:xfrm>
            <a:off x="3517300" y="2927350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2025.02.012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2" name="Google Shape;2652;p146"/>
          <p:cNvSpPr/>
          <p:nvPr/>
        </p:nvSpPr>
        <p:spPr>
          <a:xfrm>
            <a:off x="1542700" y="3254860"/>
            <a:ext cx="454500" cy="45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3" name="Google Shape;2653;p146"/>
          <p:cNvSpPr/>
          <p:nvPr/>
        </p:nvSpPr>
        <p:spPr>
          <a:xfrm>
            <a:off x="1997200" y="3254850"/>
            <a:ext cx="2585700" cy="457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4" name="Google Shape;2654;p146"/>
          <p:cNvSpPr/>
          <p:nvPr/>
        </p:nvSpPr>
        <p:spPr>
          <a:xfrm>
            <a:off x="1542700" y="38067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첨부파일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5" name="Google Shape;2655;p146"/>
          <p:cNvSpPr/>
          <p:nvPr/>
        </p:nvSpPr>
        <p:spPr>
          <a:xfrm>
            <a:off x="2086600" y="3806738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6" name="Google Shape;2656;p146"/>
          <p:cNvSpPr/>
          <p:nvPr/>
        </p:nvSpPr>
        <p:spPr>
          <a:xfrm>
            <a:off x="3706000" y="3822650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답글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7" name="Google Shape;2657;p146"/>
          <p:cNvSpPr/>
          <p:nvPr/>
        </p:nvSpPr>
        <p:spPr>
          <a:xfrm>
            <a:off x="3706000" y="4039850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삭제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8" name="Google Shape;2658;p146"/>
          <p:cNvSpPr/>
          <p:nvPr/>
        </p:nvSpPr>
        <p:spPr>
          <a:xfrm>
            <a:off x="4257075" y="4039850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메인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9" name="Google Shape;2659;p146"/>
          <p:cNvSpPr/>
          <p:nvPr/>
        </p:nvSpPr>
        <p:spPr>
          <a:xfrm>
            <a:off x="3646825" y="3806750"/>
            <a:ext cx="1225800" cy="50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0" name="Google Shape;2660;p146"/>
          <p:cNvSpPr/>
          <p:nvPr/>
        </p:nvSpPr>
        <p:spPr>
          <a:xfrm>
            <a:off x="3478025" y="3806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1" name="Google Shape;2661;p146"/>
          <p:cNvSpPr/>
          <p:nvPr/>
        </p:nvSpPr>
        <p:spPr>
          <a:xfrm>
            <a:off x="1542700" y="3749900"/>
            <a:ext cx="1655100" cy="346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2" name="Google Shape;2662;p146"/>
          <p:cNvSpPr/>
          <p:nvPr/>
        </p:nvSpPr>
        <p:spPr>
          <a:xfrm>
            <a:off x="1325575" y="3806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3" name="Google Shape;2663;p146"/>
          <p:cNvSpPr/>
          <p:nvPr/>
        </p:nvSpPr>
        <p:spPr>
          <a:xfrm>
            <a:off x="1444600" y="1792488"/>
            <a:ext cx="3227700" cy="1885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4" name="Google Shape;2664;p146"/>
          <p:cNvSpPr/>
          <p:nvPr/>
        </p:nvSpPr>
        <p:spPr>
          <a:xfrm>
            <a:off x="1276300" y="187346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5" name="Google Shape;2665;p146"/>
          <p:cNvSpPr/>
          <p:nvPr/>
        </p:nvSpPr>
        <p:spPr>
          <a:xfrm>
            <a:off x="1546375" y="440905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이름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6" name="Google Shape;2666;p146"/>
          <p:cNvSpPr/>
          <p:nvPr/>
        </p:nvSpPr>
        <p:spPr>
          <a:xfrm>
            <a:off x="2000875" y="4409050"/>
            <a:ext cx="2176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7" name="Google Shape;2667;p146"/>
          <p:cNvSpPr/>
          <p:nvPr/>
        </p:nvSpPr>
        <p:spPr>
          <a:xfrm>
            <a:off x="4177675" y="44090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시간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8" name="Google Shape;2668;p146"/>
          <p:cNvSpPr/>
          <p:nvPr/>
        </p:nvSpPr>
        <p:spPr>
          <a:xfrm>
            <a:off x="1546375" y="468615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이름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9" name="Google Shape;2669;p146"/>
          <p:cNvSpPr/>
          <p:nvPr/>
        </p:nvSpPr>
        <p:spPr>
          <a:xfrm>
            <a:off x="2000875" y="4686150"/>
            <a:ext cx="2176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0" name="Google Shape;2670;p146"/>
          <p:cNvSpPr/>
          <p:nvPr/>
        </p:nvSpPr>
        <p:spPr>
          <a:xfrm>
            <a:off x="4177675" y="46861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시간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1" name="Google Shape;2671;p146"/>
          <p:cNvSpPr/>
          <p:nvPr/>
        </p:nvSpPr>
        <p:spPr>
          <a:xfrm>
            <a:off x="1475425" y="4409042"/>
            <a:ext cx="3227700" cy="571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2" name="Google Shape;2672;p146"/>
          <p:cNvSpPr/>
          <p:nvPr/>
        </p:nvSpPr>
        <p:spPr>
          <a:xfrm>
            <a:off x="1276300" y="44438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3" name="Google Shape;2673;p146"/>
          <p:cNvSpPr/>
          <p:nvPr/>
        </p:nvSpPr>
        <p:spPr>
          <a:xfrm>
            <a:off x="1571900" y="4185750"/>
            <a:ext cx="781500" cy="1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댓글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47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MES-사내 게시판(작성자: 최주철)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679" name="Google Shape;2679;p147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사내 게시판 등록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MES-304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게시판 -&gt; </a:t>
                      </a:r>
                      <a:r>
                        <a:rPr lang="ko" sz="1100"/>
                        <a:t>상세 -&gt;</a:t>
                      </a:r>
                      <a:r>
                        <a:rPr lang="ko" sz="1100"/>
                        <a:t> 등록(댓글)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680" name="Google Shape;2680;p147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정보 입력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등록, 메인페이지 이동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파일 업로드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681" name="Google Shape;2681;p14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682" name="Google Shape;2682;p14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3" name="Google Shape;2683;p14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14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85" name="Google Shape;2685;p147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6" name="Google Shape;2686;p147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7" name="Google Shape;2687;p147"/>
          <p:cNvSpPr/>
          <p:nvPr/>
        </p:nvSpPr>
        <p:spPr>
          <a:xfrm>
            <a:off x="1641075" y="244120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제목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8" name="Google Shape;2688;p147"/>
          <p:cNvSpPr/>
          <p:nvPr/>
        </p:nvSpPr>
        <p:spPr>
          <a:xfrm>
            <a:off x="2095575" y="2441200"/>
            <a:ext cx="267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답변 달 게시물의 제목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9" name="Google Shape;2689;p147"/>
          <p:cNvSpPr/>
          <p:nvPr/>
        </p:nvSpPr>
        <p:spPr>
          <a:xfrm>
            <a:off x="1641075" y="2802225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0" name="Google Shape;2690;p147"/>
          <p:cNvSpPr/>
          <p:nvPr/>
        </p:nvSpPr>
        <p:spPr>
          <a:xfrm>
            <a:off x="2095575" y="2802225"/>
            <a:ext cx="2654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답변 </a:t>
            </a: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1" name="Google Shape;2691;p147"/>
          <p:cNvSpPr/>
          <p:nvPr/>
        </p:nvSpPr>
        <p:spPr>
          <a:xfrm>
            <a:off x="1641075" y="3163279"/>
            <a:ext cx="454500" cy="83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2" name="Google Shape;2692;p147"/>
          <p:cNvSpPr/>
          <p:nvPr/>
        </p:nvSpPr>
        <p:spPr>
          <a:xfrm>
            <a:off x="2095575" y="3163260"/>
            <a:ext cx="2585700" cy="83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답글 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=== 이전글 ===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3" name="Google Shape;2693;p147"/>
          <p:cNvSpPr/>
          <p:nvPr/>
        </p:nvSpPr>
        <p:spPr>
          <a:xfrm>
            <a:off x="1551675" y="4210975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첨부파일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4" name="Google Shape;2694;p147"/>
          <p:cNvSpPr/>
          <p:nvPr/>
        </p:nvSpPr>
        <p:spPr>
          <a:xfrm>
            <a:off x="2095575" y="4210963"/>
            <a:ext cx="106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5" name="Google Shape;2695;p147"/>
          <p:cNvSpPr/>
          <p:nvPr/>
        </p:nvSpPr>
        <p:spPr>
          <a:xfrm>
            <a:off x="3701400" y="44440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6" name="Google Shape;2696;p147"/>
          <p:cNvSpPr/>
          <p:nvPr/>
        </p:nvSpPr>
        <p:spPr>
          <a:xfrm>
            <a:off x="4252475" y="44440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메인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7" name="Google Shape;2697;p147"/>
          <p:cNvSpPr/>
          <p:nvPr/>
        </p:nvSpPr>
        <p:spPr>
          <a:xfrm>
            <a:off x="3428500" y="44709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8" name="Google Shape;2698;p147"/>
          <p:cNvSpPr/>
          <p:nvPr/>
        </p:nvSpPr>
        <p:spPr>
          <a:xfrm>
            <a:off x="1551675" y="4153375"/>
            <a:ext cx="1655100" cy="346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9" name="Google Shape;2699;p147"/>
          <p:cNvSpPr/>
          <p:nvPr/>
        </p:nvSpPr>
        <p:spPr>
          <a:xfrm>
            <a:off x="1334550" y="42109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0" name="Google Shape;2700;p147"/>
          <p:cNvSpPr/>
          <p:nvPr/>
        </p:nvSpPr>
        <p:spPr>
          <a:xfrm>
            <a:off x="1285275" y="227768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1" name="Google Shape;2701;p147"/>
          <p:cNvSpPr/>
          <p:nvPr/>
        </p:nvSpPr>
        <p:spPr>
          <a:xfrm>
            <a:off x="3696875" y="4379275"/>
            <a:ext cx="1099500" cy="346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2" name="Google Shape;2702;p147"/>
          <p:cNvSpPr/>
          <p:nvPr/>
        </p:nvSpPr>
        <p:spPr>
          <a:xfrm>
            <a:off x="1506075" y="2303350"/>
            <a:ext cx="3362400" cy="1801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4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63" name="Google Shape;363;p4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4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팀소개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6" name="Google Shape;366;p40"/>
          <p:cNvSpPr/>
          <p:nvPr/>
        </p:nvSpPr>
        <p:spPr>
          <a:xfrm>
            <a:off x="913600" y="895500"/>
            <a:ext cx="1734000" cy="36270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3648975" y="895500"/>
            <a:ext cx="1734000" cy="36270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6579750" y="895500"/>
            <a:ext cx="1734000" cy="36270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힘이 여성 회사원 | 공용 도메인 벡터" id="369" name="Google Shape;3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750" y="1013550"/>
            <a:ext cx="766950" cy="80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423" y="1001075"/>
            <a:ext cx="701999" cy="74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211" y="1013550"/>
            <a:ext cx="766936" cy="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1750325" y="1151950"/>
            <a:ext cx="7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팀장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석송이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4572000" y="1151950"/>
            <a:ext cx="7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팀</a:t>
            </a: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원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유찬우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7447575" y="1260213"/>
            <a:ext cx="7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팀</a:t>
            </a: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원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권정현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1078675" y="1994550"/>
            <a:ext cx="129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담당업무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-주문관리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-입출고관리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-마케팅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3758875" y="1982350"/>
            <a:ext cx="129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담당업무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시스템관리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관리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커뮤니티</a:t>
            </a:r>
            <a:b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-재무관리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6658775" y="1982350"/>
            <a:ext cx="129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담당업무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생산제조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품질관리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1005425" y="2852100"/>
            <a:ext cx="129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연락처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(+82)010-9002-5528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ssi12151242@gmai.com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40"/>
          <p:cNvSpPr txBox="1"/>
          <p:nvPr/>
        </p:nvSpPr>
        <p:spPr>
          <a:xfrm>
            <a:off x="3758875" y="2852100"/>
            <a:ext cx="138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연락처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(+82)010-2628-2849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dbcksdnqkqh@naver.com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6658775" y="2803250"/>
            <a:ext cx="129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연락처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(+82)010-5035-7020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wjd89gus@naver.com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148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08" name="Google Shape;2708;p148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709" name="Google Shape;2709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10" name="Google Shape;2710;p1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1" name="Google Shape;2711;p148"/>
          <p:cNvSpPr txBox="1"/>
          <p:nvPr/>
        </p:nvSpPr>
        <p:spPr>
          <a:xfrm>
            <a:off x="1765650" y="1792225"/>
            <a:ext cx="6006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구현(화면/코드/설명)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149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</a:t>
            </a:r>
            <a:r>
              <a:rPr lang="ko"/>
              <a:t>작성코드)</a:t>
            </a:r>
            <a:endParaRPr/>
          </a:p>
        </p:txBody>
      </p:sp>
      <p:sp>
        <p:nvSpPr>
          <p:cNvPr id="2717" name="Google Shape;2717;p149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</a:t>
            </a:r>
            <a:r>
              <a:rPr lang="ko"/>
              <a:t>화면</a:t>
            </a:r>
            <a:r>
              <a:rPr lang="ko"/>
              <a:t>캡처)</a:t>
            </a:r>
            <a:endParaRPr/>
          </a:p>
        </p:txBody>
      </p:sp>
      <p:sp>
        <p:nvSpPr>
          <p:cNvPr id="2718" name="Google Shape;2718;p149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</a:t>
            </a:r>
            <a:r>
              <a:rPr lang="ko"/>
              <a:t>설명</a:t>
            </a:r>
            <a:r>
              <a:rPr lang="ko"/>
              <a:t>)</a:t>
            </a:r>
            <a:endParaRPr/>
          </a:p>
        </p:txBody>
      </p:sp>
      <p:grpSp>
        <p:nvGrpSpPr>
          <p:cNvPr id="2719" name="Google Shape;2719;p14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720" name="Google Shape;2720;p14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1" name="Google Shape;2721;p14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14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50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(작성코드)</a:t>
            </a:r>
            <a:endParaRPr/>
          </a:p>
        </p:txBody>
      </p:sp>
      <p:sp>
        <p:nvSpPr>
          <p:cNvPr id="2728" name="Google Shape;2728;p150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(설명)</a:t>
            </a:r>
            <a:endParaRPr/>
          </a:p>
        </p:txBody>
      </p:sp>
      <p:grpSp>
        <p:nvGrpSpPr>
          <p:cNvPr id="2729" name="Google Shape;2729;p15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730" name="Google Shape;2730;p15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1" name="Google Shape;2731;p15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15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51"/>
          <p:cNvSpPr txBox="1"/>
          <p:nvPr>
            <p:ph idx="2" type="body"/>
          </p:nvPr>
        </p:nvSpPr>
        <p:spPr>
          <a:xfrm>
            <a:off x="311700" y="630550"/>
            <a:ext cx="85206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(작성코드)</a:t>
            </a:r>
            <a:endParaRPr/>
          </a:p>
        </p:txBody>
      </p:sp>
      <p:grpSp>
        <p:nvGrpSpPr>
          <p:cNvPr id="2738" name="Google Shape;2738;p15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739" name="Google Shape;2739;p15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0" name="Google Shape;2740;p15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15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152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47" name="Google Shape;2747;p152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748" name="Google Shape;2748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49" name="Google Shape;2749;p1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0" name="Google Shape;2750;p152"/>
          <p:cNvSpPr txBox="1"/>
          <p:nvPr/>
        </p:nvSpPr>
        <p:spPr>
          <a:xfrm>
            <a:off x="1765650" y="1792225"/>
            <a:ext cx="6006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구현(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시스템관리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53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53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로그인 화면 - 유찬우</a:t>
            </a:r>
            <a:endParaRPr/>
          </a:p>
        </p:txBody>
      </p:sp>
      <p:sp>
        <p:nvSpPr>
          <p:cNvPr id="2757" name="Google Shape;2757;p153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입력을 제한하여 sql구문의 오류를 방지</a:t>
            </a:r>
            <a:endParaRPr/>
          </a:p>
        </p:txBody>
      </p:sp>
      <p:grpSp>
        <p:nvGrpSpPr>
          <p:cNvPr id="2758" name="Google Shape;2758;p15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759" name="Google Shape;2759;p15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0" name="Google Shape;2760;p15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15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62" name="Google Shape;276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963" y="966250"/>
            <a:ext cx="2687174" cy="1995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3" name="Google Shape;2763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288" y="3055449"/>
            <a:ext cx="4010375" cy="1602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4" name="Google Shape;2764;p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3288" y="888950"/>
            <a:ext cx="4010376" cy="149937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5" name="Google Shape;2765;p153"/>
          <p:cNvSpPr/>
          <p:nvPr/>
        </p:nvSpPr>
        <p:spPr>
          <a:xfrm>
            <a:off x="6264975" y="966250"/>
            <a:ext cx="2478600" cy="1052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66" name="Google Shape;2766;p153"/>
          <p:cNvCxnSpPr>
            <a:stCxn id="2765" idx="2"/>
            <a:endCxn id="2763" idx="0"/>
          </p:cNvCxnSpPr>
          <p:nvPr/>
        </p:nvCxnSpPr>
        <p:spPr>
          <a:xfrm flipH="1">
            <a:off x="6738375" y="2018950"/>
            <a:ext cx="765900" cy="103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7" name="Google Shape;2767;p153"/>
          <p:cNvCxnSpPr/>
          <p:nvPr/>
        </p:nvCxnSpPr>
        <p:spPr>
          <a:xfrm>
            <a:off x="6092975" y="3512750"/>
            <a:ext cx="252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8" name="Google Shape;2768;p153"/>
          <p:cNvCxnSpPr/>
          <p:nvPr/>
        </p:nvCxnSpPr>
        <p:spPr>
          <a:xfrm>
            <a:off x="6092975" y="4199300"/>
            <a:ext cx="112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154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로그인 화면 - 유찬우</a:t>
            </a:r>
            <a:endParaRPr/>
          </a:p>
        </p:txBody>
      </p:sp>
      <p:sp>
        <p:nvSpPr>
          <p:cNvPr id="2774" name="Google Shape;2774;p154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로그인 정보가 없으면 로그인 실패 메세지를 모델데이터에 저장하고</a:t>
            </a:r>
            <a:br>
              <a:rPr lang="ko"/>
            </a:br>
            <a:r>
              <a:rPr lang="ko"/>
              <a:t>조회되면, 조회된 데이터를 emp 객체에 저장 후,</a:t>
            </a:r>
            <a:br>
              <a:rPr lang="ko"/>
            </a:br>
            <a:r>
              <a:rPr lang="ko"/>
              <a:t>이를 JSON 형태의 문자열로 변형</a:t>
            </a:r>
            <a:endParaRPr/>
          </a:p>
        </p:txBody>
      </p:sp>
      <p:grpSp>
        <p:nvGrpSpPr>
          <p:cNvPr id="2775" name="Google Shape;2775;p15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776" name="Google Shape;2776;p15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7" name="Google Shape;2777;p15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15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79" name="Google Shape;2779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150" y="718012"/>
            <a:ext cx="5735910" cy="2297188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55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로그인 화면 - 유찬우</a:t>
            </a:r>
            <a:endParaRPr/>
          </a:p>
        </p:txBody>
      </p:sp>
      <p:sp>
        <p:nvSpPr>
          <p:cNvPr id="2785" name="Google Shape;2785;p155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문자열과 사원번호, 부서번호, 권한등급을 각각 session에 저장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이후, 모델데이터에 환영메세지와 비밀번호 변경요청 구분자 저장</a:t>
            </a:r>
            <a:endParaRPr/>
          </a:p>
        </p:txBody>
      </p:sp>
      <p:grpSp>
        <p:nvGrpSpPr>
          <p:cNvPr id="2786" name="Google Shape;2786;p15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787" name="Google Shape;2787;p15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8" name="Google Shape;2788;p15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15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90" name="Google Shape;2790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600" y="741924"/>
            <a:ext cx="4382200" cy="224935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156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로그인 화면 - 유찬우</a:t>
            </a:r>
            <a:endParaRPr/>
          </a:p>
        </p:txBody>
      </p:sp>
      <p:sp>
        <p:nvSpPr>
          <p:cNvPr id="2796" name="Google Shape;2796;p156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이후, html에서 ajax를 이용하여 session데이터를 호출할 수 있도록 작업</a:t>
            </a:r>
            <a:endParaRPr/>
          </a:p>
        </p:txBody>
      </p:sp>
      <p:grpSp>
        <p:nvGrpSpPr>
          <p:cNvPr id="2797" name="Google Shape;2797;p15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798" name="Google Shape;2798;p15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9" name="Google Shape;2799;p15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15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01" name="Google Shape;2801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525" y="780750"/>
            <a:ext cx="6134100" cy="2171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157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로그인 화면 - 유찬우</a:t>
            </a:r>
            <a:endParaRPr/>
          </a:p>
        </p:txBody>
      </p:sp>
      <p:sp>
        <p:nvSpPr>
          <p:cNvPr id="2807" name="Google Shape;2807;p157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로그아웃 시, 세션데이터를 없애도록 설정</a:t>
            </a:r>
            <a:endParaRPr/>
          </a:p>
        </p:txBody>
      </p:sp>
      <p:grpSp>
        <p:nvGrpSpPr>
          <p:cNvPr id="2808" name="Google Shape;2808;p15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809" name="Google Shape;2809;p15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0" name="Google Shape;2810;p15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15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12" name="Google Shape;2812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63" y="835688"/>
            <a:ext cx="6391275" cy="216217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4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86" name="Google Shape;386;p4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4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팀소개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9" name="Google Shape;389;p41"/>
          <p:cNvSpPr/>
          <p:nvPr/>
        </p:nvSpPr>
        <p:spPr>
          <a:xfrm>
            <a:off x="2132800" y="895500"/>
            <a:ext cx="1734000" cy="36270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6011175" y="895500"/>
            <a:ext cx="1734000" cy="36270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1" name="Google Shape;3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800" y="940927"/>
            <a:ext cx="910651" cy="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723" y="998172"/>
            <a:ext cx="910650" cy="88819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 txBox="1"/>
          <p:nvPr/>
        </p:nvSpPr>
        <p:spPr>
          <a:xfrm>
            <a:off x="6855550" y="1191500"/>
            <a:ext cx="7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팀원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최주철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3043450" y="1185025"/>
            <a:ext cx="7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팀원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윤한결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2189925" y="1994550"/>
            <a:ext cx="129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담당업무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6091275" y="2061475"/>
            <a:ext cx="129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담당업무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-사내 게시판 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2189925" y="3096325"/>
            <a:ext cx="129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연락처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(+82)010-9002-5528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ssi12151242@gmai.com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6091275" y="3111475"/>
            <a:ext cx="129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연락처</a:t>
            </a:r>
            <a:endParaRPr b="1"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(+82)010-2107-5974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wnrb15@naver.com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2207925" y="2138825"/>
            <a:ext cx="1537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-생산/제조 리스크관리 게시판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158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158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로그인 화면 - 유찬우</a:t>
            </a:r>
            <a:endParaRPr/>
          </a:p>
        </p:txBody>
      </p:sp>
      <p:sp>
        <p:nvSpPr>
          <p:cNvPr id="2819" name="Google Shape;2819;p158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msg </a:t>
            </a:r>
            <a:r>
              <a:rPr lang="ko"/>
              <a:t>데이터(로그인 처리 메세지)를 출력하고</a:t>
            </a:r>
            <a:br>
              <a:rPr lang="ko"/>
            </a:br>
            <a:r>
              <a:rPr lang="ko"/>
              <a:t>비밀번호를 변경한 적 없는 사원인 경우,</a:t>
            </a:r>
            <a:br>
              <a:rPr lang="ko"/>
            </a:br>
            <a:r>
              <a:rPr lang="ko"/>
              <a:t>로그인 변경 화면으로 이동할지의 여부를 묻는</a:t>
            </a:r>
            <a:br>
              <a:rPr lang="ko"/>
            </a:br>
            <a:r>
              <a:rPr lang="ko"/>
              <a:t>모달창 출력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[아니오]를 누르면 메인화면으로 이동</a:t>
            </a:r>
            <a:endParaRPr/>
          </a:p>
        </p:txBody>
      </p:sp>
      <p:grpSp>
        <p:nvGrpSpPr>
          <p:cNvPr id="2820" name="Google Shape;2820;p15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821" name="Google Shape;2821;p15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2" name="Google Shape;2822;p15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15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24" name="Google Shape;2824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494" y="948144"/>
            <a:ext cx="2424100" cy="2014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5" name="Google Shape;2825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932" y="1062700"/>
            <a:ext cx="4039093" cy="3018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26" name="Google Shape;2826;p158"/>
          <p:cNvCxnSpPr/>
          <p:nvPr/>
        </p:nvCxnSpPr>
        <p:spPr>
          <a:xfrm>
            <a:off x="5586000" y="2145675"/>
            <a:ext cx="1883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7" name="Google Shape;2827;p158"/>
          <p:cNvCxnSpPr/>
          <p:nvPr/>
        </p:nvCxnSpPr>
        <p:spPr>
          <a:xfrm>
            <a:off x="5535650" y="2366925"/>
            <a:ext cx="1300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8" name="Google Shape;2828;p158"/>
          <p:cNvCxnSpPr/>
          <p:nvPr/>
        </p:nvCxnSpPr>
        <p:spPr>
          <a:xfrm>
            <a:off x="5994250" y="2571750"/>
            <a:ext cx="2379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9" name="Google Shape;2829;p158"/>
          <p:cNvCxnSpPr/>
          <p:nvPr/>
        </p:nvCxnSpPr>
        <p:spPr>
          <a:xfrm>
            <a:off x="5990425" y="3003750"/>
            <a:ext cx="263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159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159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비밀번호 변경</a:t>
            </a:r>
            <a:r>
              <a:rPr lang="ko"/>
              <a:t> 화면 - 유찬우</a:t>
            </a:r>
            <a:endParaRPr/>
          </a:p>
        </p:txBody>
      </p:sp>
      <p:sp>
        <p:nvSpPr>
          <p:cNvPr id="2836" name="Google Shape;2836;p159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입력란에서 벗어날 때,</a:t>
            </a:r>
            <a:br>
              <a:rPr lang="ko"/>
            </a:br>
            <a:r>
              <a:rPr lang="ko"/>
              <a:t>두 비밀번호가 같은지 확인하고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다르면 경고 메세지가 보이게,</a:t>
            </a:r>
            <a:br>
              <a:rPr lang="ko"/>
            </a:br>
            <a:r>
              <a:rPr lang="ko"/>
              <a:t>같으면 경고 메세지가 안보이게 설정</a:t>
            </a:r>
            <a:endParaRPr/>
          </a:p>
        </p:txBody>
      </p:sp>
      <p:grpSp>
        <p:nvGrpSpPr>
          <p:cNvPr id="2837" name="Google Shape;2837;p15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838" name="Google Shape;2838;p15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9" name="Google Shape;2839;p15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15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41" name="Google Shape;2841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25" y="1378850"/>
            <a:ext cx="1743956" cy="1597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2" name="Google Shape;2842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812" y="1040713"/>
            <a:ext cx="3991325" cy="306207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43" name="Google Shape;2843;p159"/>
          <p:cNvCxnSpPr/>
          <p:nvPr/>
        </p:nvCxnSpPr>
        <p:spPr>
          <a:xfrm>
            <a:off x="5061850" y="1378850"/>
            <a:ext cx="798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4" name="Google Shape;2844;p159"/>
          <p:cNvCxnSpPr/>
          <p:nvPr/>
        </p:nvCxnSpPr>
        <p:spPr>
          <a:xfrm>
            <a:off x="5061850" y="2229750"/>
            <a:ext cx="1061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45" name="Google Shape;2845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7794" y="933025"/>
            <a:ext cx="2254727" cy="20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160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60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비밀번호 변경 화면 - 유찬우</a:t>
            </a:r>
            <a:endParaRPr/>
          </a:p>
        </p:txBody>
      </p:sp>
      <p:sp>
        <p:nvSpPr>
          <p:cNvPr id="2852" name="Google Shape;2852;p160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변경 버튼을 눌렀을 때,</a:t>
            </a:r>
            <a:br>
              <a:rPr lang="ko"/>
            </a:br>
            <a:r>
              <a:rPr lang="ko"/>
              <a:t>두 비밀번호가 다르면 변경처리를 하지 않고</a:t>
            </a:r>
            <a:br>
              <a:rPr lang="ko"/>
            </a:br>
            <a:r>
              <a:rPr lang="ko"/>
              <a:t>경고 메세지 출력</a:t>
            </a:r>
            <a:endParaRPr/>
          </a:p>
        </p:txBody>
      </p:sp>
      <p:grpSp>
        <p:nvGrpSpPr>
          <p:cNvPr id="2853" name="Google Shape;2853;p16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854" name="Google Shape;2854;p16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5" name="Google Shape;2855;p16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16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57" name="Google Shape;2857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00" y="1040721"/>
            <a:ext cx="3940625" cy="1867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8" name="Google Shape;2858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162" y="1032952"/>
            <a:ext cx="3940625" cy="188322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161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161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비밀번호 변경 화면 - 유찬우</a:t>
            </a:r>
            <a:endParaRPr/>
          </a:p>
        </p:txBody>
      </p:sp>
      <p:sp>
        <p:nvSpPr>
          <p:cNvPr id="2865" name="Google Shape;2865;p161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변경하지 않기 버튼을 누르면</a:t>
            </a:r>
            <a:br>
              <a:rPr lang="ko"/>
            </a:br>
            <a:r>
              <a:rPr lang="ko"/>
              <a:t>업데이트를 하지 않고 메인페이지로 이동</a:t>
            </a:r>
            <a:endParaRPr/>
          </a:p>
        </p:txBody>
      </p:sp>
      <p:grpSp>
        <p:nvGrpSpPr>
          <p:cNvPr id="2866" name="Google Shape;2866;p16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867" name="Google Shape;2867;p16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8" name="Google Shape;2868;p16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16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70" name="Google Shape;2870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318" y="1002131"/>
            <a:ext cx="2298450" cy="1944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1" name="Google Shape;2871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650" y="1965350"/>
            <a:ext cx="4057625" cy="462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2" name="Google Shape;2872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6013" y="2744475"/>
            <a:ext cx="2828925" cy="619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162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62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부서목록</a:t>
            </a:r>
            <a:r>
              <a:rPr lang="ko"/>
              <a:t> - 유찬우</a:t>
            </a:r>
            <a:endParaRPr/>
          </a:p>
        </p:txBody>
      </p:sp>
      <p:sp>
        <p:nvSpPr>
          <p:cNvPr id="2879" name="Google Shape;2879;p162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부서의 정보들을 호출하여 카드형태로 출력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부서마다 각 색깔과 아이콘을 정하여 매칭</a:t>
            </a:r>
            <a:endParaRPr/>
          </a:p>
        </p:txBody>
      </p:sp>
      <p:grpSp>
        <p:nvGrpSpPr>
          <p:cNvPr id="2880" name="Google Shape;2880;p16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881" name="Google Shape;2881;p16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2" name="Google Shape;2882;p16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16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84" name="Google Shape;2884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276" y="944400"/>
            <a:ext cx="2522550" cy="2111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5" name="Google Shape;2885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100" y="855625"/>
            <a:ext cx="4022775" cy="3695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6" name="Google Shape;2886;p162"/>
          <p:cNvSpPr txBox="1"/>
          <p:nvPr/>
        </p:nvSpPr>
        <p:spPr>
          <a:xfrm>
            <a:off x="4907650" y="1233700"/>
            <a:ext cx="5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7" name="Google Shape;2887;p162"/>
          <p:cNvSpPr txBox="1"/>
          <p:nvPr/>
        </p:nvSpPr>
        <p:spPr>
          <a:xfrm>
            <a:off x="4907650" y="1903150"/>
            <a:ext cx="5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생산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8" name="Google Shape;2888;p162"/>
          <p:cNvSpPr txBox="1"/>
          <p:nvPr/>
        </p:nvSpPr>
        <p:spPr>
          <a:xfrm>
            <a:off x="4907650" y="2572600"/>
            <a:ext cx="5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수주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9" name="Google Shape;2889;p162"/>
          <p:cNvSpPr txBox="1"/>
          <p:nvPr/>
        </p:nvSpPr>
        <p:spPr>
          <a:xfrm>
            <a:off x="4907650" y="3242050"/>
            <a:ext cx="5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재고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0" name="Google Shape;2890;p162"/>
          <p:cNvSpPr txBox="1"/>
          <p:nvPr/>
        </p:nvSpPr>
        <p:spPr>
          <a:xfrm>
            <a:off x="4907650" y="3911500"/>
            <a:ext cx="5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미정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163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163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부서목록 - 유찬우</a:t>
            </a:r>
            <a:endParaRPr/>
          </a:p>
        </p:txBody>
      </p:sp>
      <p:sp>
        <p:nvSpPr>
          <p:cNvPr id="2897" name="Google Shape;2897;p163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부서</a:t>
            </a:r>
            <a:r>
              <a:rPr lang="ko"/>
              <a:t>를 더블클릭하면</a:t>
            </a:r>
            <a:br>
              <a:rPr lang="ko"/>
            </a:br>
            <a:r>
              <a:rPr lang="ko"/>
              <a:t>부서의 정보를 수정하는 모달창 호출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인사팀만이 부서정보를</a:t>
            </a:r>
            <a:br>
              <a:rPr lang="ko"/>
            </a:br>
            <a:r>
              <a:rPr lang="ko"/>
              <a:t>등록/수정할 수 있도록</a:t>
            </a:r>
            <a:br>
              <a:rPr lang="ko"/>
            </a:br>
            <a:r>
              <a:rPr lang="ko"/>
              <a:t>버튼을 숨김 설정</a:t>
            </a:r>
            <a:endParaRPr/>
          </a:p>
        </p:txBody>
      </p:sp>
      <p:grpSp>
        <p:nvGrpSpPr>
          <p:cNvPr id="2898" name="Google Shape;2898;p16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899" name="Google Shape;2899;p16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0" name="Google Shape;2900;p16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16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02" name="Google Shape;2902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50" y="1687275"/>
            <a:ext cx="1801050" cy="1313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3" name="Google Shape;2903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019" y="1004800"/>
            <a:ext cx="2576051" cy="1990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4" name="Google Shape;2904;p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350" y="729124"/>
            <a:ext cx="3997150" cy="281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05" name="Google Shape;2905;p163"/>
          <p:cNvCxnSpPr/>
          <p:nvPr/>
        </p:nvCxnSpPr>
        <p:spPr>
          <a:xfrm>
            <a:off x="5370275" y="1088575"/>
            <a:ext cx="1016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164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64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부서목록 - 유찬우</a:t>
            </a:r>
            <a:endParaRPr/>
          </a:p>
        </p:txBody>
      </p:sp>
      <p:sp>
        <p:nvSpPr>
          <p:cNvPr id="2912" name="Google Shape;2912;p164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부서에 사원이 있으면 삭제가 되지 않으므로</a:t>
            </a:r>
            <a:br>
              <a:rPr lang="ko"/>
            </a:br>
            <a:r>
              <a:rPr lang="ko"/>
              <a:t>사원이 없을 때만 삭제 되도록 처리</a:t>
            </a:r>
            <a:endParaRPr/>
          </a:p>
        </p:txBody>
      </p:sp>
      <p:grpSp>
        <p:nvGrpSpPr>
          <p:cNvPr id="2913" name="Google Shape;2913;p16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914" name="Google Shape;2914;p16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5" name="Google Shape;2915;p16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16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17" name="Google Shape;2917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34" y="1144225"/>
            <a:ext cx="4041426" cy="155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8" name="Google Shape;2918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347" y="1304672"/>
            <a:ext cx="3985775" cy="984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9" name="Google Shape;2919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346" y="2953471"/>
            <a:ext cx="3985775" cy="11738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0" name="Google Shape;2920;p164"/>
          <p:cNvSpPr txBox="1"/>
          <p:nvPr/>
        </p:nvSpPr>
        <p:spPr>
          <a:xfrm>
            <a:off x="4871350" y="943475"/>
            <a:ext cx="1206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Mapper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1" name="Google Shape;2921;p164"/>
          <p:cNvSpPr txBox="1"/>
          <p:nvPr/>
        </p:nvSpPr>
        <p:spPr>
          <a:xfrm>
            <a:off x="4871350" y="2571750"/>
            <a:ext cx="1206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165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165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사원</a:t>
            </a:r>
            <a:r>
              <a:rPr lang="ko"/>
              <a:t>목록 - 유찬우</a:t>
            </a:r>
            <a:endParaRPr/>
          </a:p>
        </p:txBody>
      </p:sp>
      <p:sp>
        <p:nvSpPr>
          <p:cNvPr id="2928" name="Google Shape;2928;p165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사원리스트를 ajax로 호출하여</a:t>
            </a:r>
            <a:br>
              <a:rPr lang="ko"/>
            </a:br>
            <a:r>
              <a:rPr lang="ko"/>
              <a:t>이를 테이블로 출력</a:t>
            </a:r>
            <a:endParaRPr/>
          </a:p>
        </p:txBody>
      </p:sp>
      <p:grpSp>
        <p:nvGrpSpPr>
          <p:cNvPr id="2929" name="Google Shape;2929;p16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930" name="Google Shape;2930;p16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1" name="Google Shape;2931;p16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16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33" name="Google Shape;2933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88" y="964175"/>
            <a:ext cx="3202522" cy="2009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4" name="Google Shape;2934;p165"/>
          <p:cNvPicPr preferRelativeResize="0"/>
          <p:nvPr/>
        </p:nvPicPr>
        <p:blipFill rotWithShape="1">
          <a:blip r:embed="rId5">
            <a:alphaModFix/>
          </a:blip>
          <a:srcRect b="30915" l="0" r="0" t="0"/>
          <a:stretch/>
        </p:blipFill>
        <p:spPr>
          <a:xfrm>
            <a:off x="4773500" y="748475"/>
            <a:ext cx="3929975" cy="2225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5" name="Google Shape;2935;p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3500" y="2973800"/>
            <a:ext cx="3929975" cy="167979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166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사원목록 - 유찬우</a:t>
            </a:r>
            <a:endParaRPr/>
          </a:p>
        </p:txBody>
      </p:sp>
      <p:sp>
        <p:nvSpPr>
          <p:cNvPr id="2941" name="Google Shape;2941;p166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페이징처리에 사용하는 VO로 [검색어], [시작번호], [끝번호] 를 넣어 사원 리스트 출력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rownum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ko" sz="12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cnt</a:t>
            </a:r>
            <a:r>
              <a:rPr lang="ko"/>
              <a:t> 를 사용했을 때, 순서가 맞지 않아</a:t>
            </a:r>
            <a:br>
              <a:rPr lang="ko"/>
            </a:b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ROW_NUMBER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()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ko" sz="1200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deptno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12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DESC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12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ko" sz="12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cnt </a:t>
            </a:r>
            <a:r>
              <a:rPr lang="ko"/>
              <a:t>를 사용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ROW_NUMBER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ko"/>
              <a:t> : 정렬된 순서를 기준으로 고유한 값을 반환하는 함수</a:t>
            </a:r>
            <a:br>
              <a:rPr lang="ko"/>
            </a:br>
            <a:r>
              <a:rPr lang="ko"/>
              <a:t>기본식 : ROW_NUMBER() OVER (ORDER BY 정렬기준 ASC||DESC) AS 컬럼이름</a:t>
            </a:r>
            <a:endParaRPr/>
          </a:p>
        </p:txBody>
      </p:sp>
      <p:grpSp>
        <p:nvGrpSpPr>
          <p:cNvPr id="2942" name="Google Shape;2942;p16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943" name="Google Shape;2943;p16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4" name="Google Shape;2944;p16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16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46" name="Google Shape;2946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88" y="1193800"/>
            <a:ext cx="8131235" cy="155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167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167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사원목록 - 유찬우</a:t>
            </a:r>
            <a:endParaRPr/>
          </a:p>
        </p:txBody>
      </p:sp>
      <p:sp>
        <p:nvSpPr>
          <p:cNvPr id="2953" name="Google Shape;2953;p167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사원을 더블클릭하면</a:t>
            </a:r>
            <a:br>
              <a:rPr lang="ko"/>
            </a:br>
            <a:r>
              <a:rPr lang="ko"/>
              <a:t>사원의 상세정보를 보여주는 모달창 출력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인사사원은 이를 수정할 수 있도록 설정</a:t>
            </a:r>
            <a:br>
              <a:rPr lang="ko"/>
            </a:br>
            <a:r>
              <a:rPr lang="ko"/>
              <a:t>사원 등록 버튼도 인사 사원만 보이도록 설정</a:t>
            </a:r>
            <a:endParaRPr/>
          </a:p>
        </p:txBody>
      </p:sp>
      <p:grpSp>
        <p:nvGrpSpPr>
          <p:cNvPr id="2954" name="Google Shape;2954;p16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955" name="Google Shape;2955;p16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6" name="Google Shape;2956;p16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16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58" name="Google Shape;2958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231" y="724412"/>
            <a:ext cx="2109844" cy="2284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9" name="Google Shape;2959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425" y="1149100"/>
            <a:ext cx="1810500" cy="1824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0" name="Google Shape;2960;p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500" y="992663"/>
            <a:ext cx="4025950" cy="3158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5" name="Google Shape;405;p42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06" name="Google Shape;4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20704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계획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168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168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권한수정</a:t>
            </a:r>
            <a:r>
              <a:rPr lang="ko"/>
              <a:t> - 유찬우</a:t>
            </a:r>
            <a:endParaRPr/>
          </a:p>
        </p:txBody>
      </p:sp>
      <p:sp>
        <p:nvSpPr>
          <p:cNvPr id="2967" name="Google Shape;2967;p168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절반크기의 카드 형태로</a:t>
            </a:r>
            <a:br>
              <a:rPr lang="ko"/>
            </a:br>
            <a:r>
              <a:rPr lang="ko"/>
              <a:t>부서의 이름과 관리자를</a:t>
            </a:r>
            <a:r>
              <a:rPr lang="ko"/>
              <a:t> 출력</a:t>
            </a:r>
            <a:endParaRPr/>
          </a:p>
        </p:txBody>
      </p:sp>
      <p:grpSp>
        <p:nvGrpSpPr>
          <p:cNvPr id="2968" name="Google Shape;2968;p16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969" name="Google Shape;2969;p16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0" name="Google Shape;2970;p16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16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72" name="Google Shape;2972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212" y="956451"/>
            <a:ext cx="2384688" cy="20237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3" name="Google Shape;2973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925" y="1772938"/>
            <a:ext cx="3931100" cy="1860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74" name="Google Shape;2974;p168"/>
          <p:cNvCxnSpPr/>
          <p:nvPr/>
        </p:nvCxnSpPr>
        <p:spPr>
          <a:xfrm>
            <a:off x="5124250" y="2009875"/>
            <a:ext cx="112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5" name="Google Shape;2975;p168"/>
          <p:cNvCxnSpPr/>
          <p:nvPr/>
        </p:nvCxnSpPr>
        <p:spPr>
          <a:xfrm>
            <a:off x="4833025" y="1881600"/>
            <a:ext cx="1024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6" name="Google Shape;2976;p168"/>
          <p:cNvCxnSpPr/>
          <p:nvPr/>
        </p:nvCxnSpPr>
        <p:spPr>
          <a:xfrm>
            <a:off x="5374725" y="2278450"/>
            <a:ext cx="2375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169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2" name="Google Shape;298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500" y="1424075"/>
            <a:ext cx="3695700" cy="1171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3" name="Google Shape;2983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497" y="708725"/>
            <a:ext cx="3970451" cy="4567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4" name="Google Shape;2984;p169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권한수정 - 유찬우</a:t>
            </a:r>
            <a:endParaRPr/>
          </a:p>
        </p:txBody>
      </p:sp>
      <p:sp>
        <p:nvSpPr>
          <p:cNvPr id="2985" name="Google Shape;2985;p169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부서를 클릭하면 사원리스트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카드 형태로 호출</a:t>
            </a:r>
            <a:endParaRPr/>
          </a:p>
        </p:txBody>
      </p:sp>
      <p:grpSp>
        <p:nvGrpSpPr>
          <p:cNvPr id="2986" name="Google Shape;2986;p16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987" name="Google Shape;2987;p169"/>
            <p:cNvPicPr preferRelativeResize="0"/>
            <p:nvPr/>
          </p:nvPicPr>
          <p:blipFill rotWithShape="1">
            <a:blip r:embed="rId5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8" name="Google Shape;2988;p16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16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990" name="Google Shape;2990;p169"/>
          <p:cNvCxnSpPr/>
          <p:nvPr/>
        </p:nvCxnSpPr>
        <p:spPr>
          <a:xfrm>
            <a:off x="5649350" y="1611525"/>
            <a:ext cx="112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1" name="Google Shape;2991;p169"/>
          <p:cNvCxnSpPr/>
          <p:nvPr/>
        </p:nvCxnSpPr>
        <p:spPr>
          <a:xfrm>
            <a:off x="5173300" y="994375"/>
            <a:ext cx="2739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92" name="Google Shape;2992;p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319" y="1173119"/>
            <a:ext cx="3970450" cy="167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3" name="Google Shape;2993;p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7875" y="2711627"/>
            <a:ext cx="2375100" cy="197664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94" name="Google Shape;2994;p169"/>
          <p:cNvCxnSpPr/>
          <p:nvPr/>
        </p:nvCxnSpPr>
        <p:spPr>
          <a:xfrm>
            <a:off x="6020550" y="4632350"/>
            <a:ext cx="2073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170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0" name="Google Shape;300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147" y="1903125"/>
            <a:ext cx="2739300" cy="14852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1" name="Google Shape;3001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125" y="3029631"/>
            <a:ext cx="2895600" cy="169599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2" name="Google Shape;3002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150" y="724888"/>
            <a:ext cx="2895600" cy="111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3" name="Google Shape;3003;p170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권한수정 - 유찬우</a:t>
            </a:r>
            <a:endParaRPr/>
          </a:p>
        </p:txBody>
      </p:sp>
      <p:sp>
        <p:nvSpPr>
          <p:cNvPr id="3004" name="Google Shape;3004;p170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사원을 클릭하면</a:t>
            </a:r>
            <a:br>
              <a:rPr lang="ko"/>
            </a:br>
            <a:r>
              <a:rPr lang="ko"/>
              <a:t>사원의 직급과 부서를 변경할 수 있는</a:t>
            </a:r>
            <a:br>
              <a:rPr lang="ko"/>
            </a:br>
            <a:r>
              <a:rPr lang="ko"/>
              <a:t>모달창 출력</a:t>
            </a:r>
            <a:endParaRPr b="1"/>
          </a:p>
        </p:txBody>
      </p:sp>
      <p:grpSp>
        <p:nvGrpSpPr>
          <p:cNvPr id="3005" name="Google Shape;3005;p17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006" name="Google Shape;3006;p170"/>
            <p:cNvPicPr preferRelativeResize="0"/>
            <p:nvPr/>
          </p:nvPicPr>
          <p:blipFill rotWithShape="1">
            <a:blip r:embed="rId6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7" name="Google Shape;3007;p17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17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009" name="Google Shape;3009;p170"/>
          <p:cNvCxnSpPr/>
          <p:nvPr/>
        </p:nvCxnSpPr>
        <p:spPr>
          <a:xfrm>
            <a:off x="4725150" y="2009850"/>
            <a:ext cx="112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0" name="Google Shape;3010;p170"/>
          <p:cNvCxnSpPr/>
          <p:nvPr/>
        </p:nvCxnSpPr>
        <p:spPr>
          <a:xfrm>
            <a:off x="4974125" y="894800"/>
            <a:ext cx="1933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1" name="Google Shape;3011;p170"/>
          <p:cNvCxnSpPr/>
          <p:nvPr/>
        </p:nvCxnSpPr>
        <p:spPr>
          <a:xfrm>
            <a:off x="5902850" y="3156650"/>
            <a:ext cx="1185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2" name="Google Shape;3012;p1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175" y="1021532"/>
            <a:ext cx="2956762" cy="197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171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171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내 정보</a:t>
            </a:r>
            <a:r>
              <a:rPr lang="ko"/>
              <a:t> - 유찬우</a:t>
            </a:r>
            <a:endParaRPr/>
          </a:p>
        </p:txBody>
      </p:sp>
      <p:sp>
        <p:nvSpPr>
          <p:cNvPr id="3019" name="Google Shape;3019;p171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헤더, 사이드바에서 내 정보를 보는 페이지로 이동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해당 페이지에서 내 정보들을 확인 가능</a:t>
            </a:r>
            <a:endParaRPr/>
          </a:p>
        </p:txBody>
      </p:sp>
      <p:grpSp>
        <p:nvGrpSpPr>
          <p:cNvPr id="3020" name="Google Shape;3020;p17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021" name="Google Shape;3021;p17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2" name="Google Shape;3022;p17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17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24" name="Google Shape;3024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361" y="724900"/>
            <a:ext cx="1620434" cy="111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5" name="Google Shape;3025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51" y="1004900"/>
            <a:ext cx="2739299" cy="193137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6" name="Google Shape;3026;p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125" y="771325"/>
            <a:ext cx="3823725" cy="3438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p172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72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내 정보 - 유찬우</a:t>
            </a:r>
            <a:endParaRPr/>
          </a:p>
        </p:txBody>
      </p:sp>
      <p:sp>
        <p:nvSpPr>
          <p:cNvPr id="3033" name="Google Shape;3033;p172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 수정버튼을 누르면</a:t>
            </a:r>
            <a:br>
              <a:rPr lang="ko"/>
            </a:br>
            <a:r>
              <a:rPr lang="ko"/>
              <a:t>기존 비밀번호를 입력하여</a:t>
            </a:r>
            <a:br>
              <a:rPr lang="ko"/>
            </a:br>
            <a:r>
              <a:rPr lang="ko"/>
              <a:t>비밀번호를 변경할 수 있음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변경 후 로그아웃 처리</a:t>
            </a:r>
            <a:endParaRPr/>
          </a:p>
        </p:txBody>
      </p:sp>
      <p:grpSp>
        <p:nvGrpSpPr>
          <p:cNvPr id="3034" name="Google Shape;3034;p17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035" name="Google Shape;3035;p17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6" name="Google Shape;3036;p17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7" name="Google Shape;3037;p17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38" name="Google Shape;3038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070" y="968275"/>
            <a:ext cx="2760951" cy="1975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9" name="Google Shape;3039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025" y="717675"/>
            <a:ext cx="2979355" cy="155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0" name="Google Shape;3040;p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0775" y="2438348"/>
            <a:ext cx="3862525" cy="2055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41" name="Google Shape;3041;p172"/>
          <p:cNvCxnSpPr/>
          <p:nvPr/>
        </p:nvCxnSpPr>
        <p:spPr>
          <a:xfrm>
            <a:off x="4807400" y="851025"/>
            <a:ext cx="157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2" name="Google Shape;3042;p172"/>
          <p:cNvCxnSpPr/>
          <p:nvPr/>
        </p:nvCxnSpPr>
        <p:spPr>
          <a:xfrm>
            <a:off x="5883250" y="1917825"/>
            <a:ext cx="608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3" name="Google Shape;3043;p172"/>
          <p:cNvCxnSpPr/>
          <p:nvPr/>
        </p:nvCxnSpPr>
        <p:spPr>
          <a:xfrm>
            <a:off x="5774600" y="4224950"/>
            <a:ext cx="1558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173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9" name="Google Shape;3049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436" y="3280013"/>
            <a:ext cx="2993989" cy="1441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0" name="Google Shape;3050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870" y="717670"/>
            <a:ext cx="3894551" cy="787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1" name="Google Shape;3051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156" y="1588434"/>
            <a:ext cx="3600265" cy="1608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2" name="Google Shape;3052;p173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</a:t>
            </a:r>
            <a:r>
              <a:rPr lang="ko"/>
              <a:t> - 유찬우</a:t>
            </a:r>
            <a:endParaRPr/>
          </a:p>
        </p:txBody>
      </p:sp>
      <p:sp>
        <p:nvSpPr>
          <p:cNvPr id="3053" name="Google Shape;3053;p173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해더나 사이드바에서 메세지 확인 페이지로 이동</a:t>
            </a:r>
            <a:br>
              <a:rPr lang="ko"/>
            </a:br>
            <a:br>
              <a:rPr lang="ko"/>
            </a:br>
            <a:r>
              <a:rPr lang="ko"/>
              <a:t>헤더에는 받은 메세지가 있으면 알림표시</a:t>
            </a:r>
            <a:endParaRPr/>
          </a:p>
        </p:txBody>
      </p:sp>
      <p:grpSp>
        <p:nvGrpSpPr>
          <p:cNvPr id="3054" name="Google Shape;3054;p17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055" name="Google Shape;3055;p173"/>
            <p:cNvPicPr preferRelativeResize="0"/>
            <p:nvPr/>
          </p:nvPicPr>
          <p:blipFill rotWithShape="1">
            <a:blip r:embed="rId6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6" name="Google Shape;3056;p17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17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058" name="Google Shape;3058;p173"/>
          <p:cNvCxnSpPr/>
          <p:nvPr/>
        </p:nvCxnSpPr>
        <p:spPr>
          <a:xfrm>
            <a:off x="4780225" y="977775"/>
            <a:ext cx="157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9" name="Google Shape;3059;p173"/>
          <p:cNvCxnSpPr/>
          <p:nvPr/>
        </p:nvCxnSpPr>
        <p:spPr>
          <a:xfrm>
            <a:off x="6200125" y="3438825"/>
            <a:ext cx="1576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0" name="Google Shape;3060;p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995" y="1191300"/>
            <a:ext cx="3267850" cy="182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1" name="Google Shape;3061;p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2775" y="717675"/>
            <a:ext cx="2610074" cy="1265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2" name="Google Shape;3062;p173"/>
          <p:cNvSpPr txBox="1"/>
          <p:nvPr/>
        </p:nvSpPr>
        <p:spPr>
          <a:xfrm>
            <a:off x="7134125" y="1629625"/>
            <a:ext cx="13398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메세지 목록 호출 ajax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3" name="Google Shape;3063;p173"/>
          <p:cNvSpPr txBox="1"/>
          <p:nvPr/>
        </p:nvSpPr>
        <p:spPr>
          <a:xfrm>
            <a:off x="4780225" y="3719475"/>
            <a:ext cx="1339800" cy="2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메세지 </a:t>
            </a: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개수</a:t>
            </a: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호출 ajax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174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74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sp>
        <p:nvSpPr>
          <p:cNvPr id="3070" name="Google Shape;3070;p174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접속자와 연관된 메세지 목록을 호출하여</a:t>
            </a:r>
            <a:br>
              <a:rPr lang="ko"/>
            </a:br>
            <a:r>
              <a:rPr lang="ko"/>
              <a:t>테이블로 출력하고 이를 페이징처리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service에서 검색 유형에 맞는 dao를 호출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sendOrRecieve값이 1이면 모든 메세지</a:t>
            </a:r>
            <a:br>
              <a:rPr lang="ko"/>
            </a:br>
            <a:r>
              <a:rPr lang="ko"/>
              <a:t>2면 보낸 메세지, 3이면 받은 메세지 검색</a:t>
            </a:r>
            <a:endParaRPr/>
          </a:p>
        </p:txBody>
      </p:sp>
      <p:grpSp>
        <p:nvGrpSpPr>
          <p:cNvPr id="3071" name="Google Shape;3071;p17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072" name="Google Shape;3072;p17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3" name="Google Shape;3073;p17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17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75" name="Google Shape;3075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75" y="1056425"/>
            <a:ext cx="4027950" cy="1940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6" name="Google Shape;3076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503" y="1150975"/>
            <a:ext cx="4027950" cy="310456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7" name="Google Shape;3077;p174"/>
          <p:cNvSpPr txBox="1"/>
          <p:nvPr/>
        </p:nvSpPr>
        <p:spPr>
          <a:xfrm>
            <a:off x="6726725" y="1877350"/>
            <a:ext cx="16749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페이징처리 메서드 호출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175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75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sp>
        <p:nvSpPr>
          <p:cNvPr id="3084" name="Google Shape;3084;p175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jsp</a:t>
            </a:r>
            <a:r>
              <a:rPr lang="ko"/>
              <a:t>에서는 페이징 처리된 sch와</a:t>
            </a:r>
            <a:br>
              <a:rPr lang="ko"/>
            </a:br>
            <a:r>
              <a:rPr lang="ko"/>
              <a:t>검색된 메세지 리스트인 mlist를 받아 출력</a:t>
            </a:r>
            <a:endParaRPr/>
          </a:p>
        </p:txBody>
      </p:sp>
      <p:grpSp>
        <p:nvGrpSpPr>
          <p:cNvPr id="3085" name="Google Shape;3085;p17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086" name="Google Shape;3086;p17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7" name="Google Shape;3087;p17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17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89" name="Google Shape;3089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75" y="1056425"/>
            <a:ext cx="4027950" cy="1940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0" name="Google Shape;3090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00" y="1096387"/>
            <a:ext cx="3989950" cy="3213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1" name="Google Shape;3091;p175"/>
          <p:cNvSpPr txBox="1"/>
          <p:nvPr/>
        </p:nvSpPr>
        <p:spPr>
          <a:xfrm>
            <a:off x="6301200" y="3662025"/>
            <a:ext cx="1991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반복적으로 사용하는</a:t>
            </a:r>
            <a:b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페이징처리 메서드 호출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2" name="Google Shape;3092;p175"/>
          <p:cNvSpPr txBox="1"/>
          <p:nvPr/>
        </p:nvSpPr>
        <p:spPr>
          <a:xfrm>
            <a:off x="6978725" y="1985650"/>
            <a:ext cx="19917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검색 유형에 따른 메세지 수 호출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176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</a:t>
            </a:r>
            <a:r>
              <a:rPr lang="ko"/>
              <a:t> - 유찬우</a:t>
            </a:r>
            <a:endParaRPr/>
          </a:p>
        </p:txBody>
      </p:sp>
      <p:sp>
        <p:nvSpPr>
          <p:cNvPr id="3098" name="Google Shape;3098;p176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메세지 리스트, 사원목록, 부서목록을 join하여</a:t>
            </a:r>
            <a:br>
              <a:rPr lang="ko"/>
            </a:br>
            <a:r>
              <a:rPr lang="ko"/>
              <a:t>접속한 사원과 수/발신자가 같은 메세지들을 검색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이를 답글번호 기준으로 계층처리</a:t>
            </a:r>
            <a:endParaRPr/>
          </a:p>
        </p:txBody>
      </p:sp>
      <p:grpSp>
        <p:nvGrpSpPr>
          <p:cNvPr id="3099" name="Google Shape;3099;p17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100" name="Google Shape;3100;p17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1" name="Google Shape;3101;p17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17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03" name="Google Shape;3103;p176"/>
          <p:cNvPicPr preferRelativeResize="0"/>
          <p:nvPr/>
        </p:nvPicPr>
        <p:blipFill rotWithShape="1">
          <a:blip r:embed="rId4">
            <a:alphaModFix/>
          </a:blip>
          <a:srcRect b="29755" l="0" r="0" t="0"/>
          <a:stretch/>
        </p:blipFill>
        <p:spPr>
          <a:xfrm>
            <a:off x="1711800" y="705100"/>
            <a:ext cx="7048626" cy="2064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04" name="Google Shape;3104;p176"/>
          <p:cNvCxnSpPr/>
          <p:nvPr/>
        </p:nvCxnSpPr>
        <p:spPr>
          <a:xfrm>
            <a:off x="2882350" y="1663075"/>
            <a:ext cx="769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5" name="Google Shape;3105;p176"/>
          <p:cNvCxnSpPr/>
          <p:nvPr/>
        </p:nvCxnSpPr>
        <p:spPr>
          <a:xfrm>
            <a:off x="3947500" y="1663075"/>
            <a:ext cx="543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6" name="Google Shape;3106;p176"/>
          <p:cNvCxnSpPr/>
          <p:nvPr/>
        </p:nvCxnSpPr>
        <p:spPr>
          <a:xfrm>
            <a:off x="5697175" y="1663075"/>
            <a:ext cx="591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7" name="Google Shape;3107;p176"/>
          <p:cNvCxnSpPr/>
          <p:nvPr/>
        </p:nvCxnSpPr>
        <p:spPr>
          <a:xfrm>
            <a:off x="2558400" y="2249275"/>
            <a:ext cx="293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8" name="Google Shape;3108;p176"/>
          <p:cNvCxnSpPr/>
          <p:nvPr/>
        </p:nvCxnSpPr>
        <p:spPr>
          <a:xfrm>
            <a:off x="2653600" y="2411300"/>
            <a:ext cx="1611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176"/>
          <p:cNvCxnSpPr/>
          <p:nvPr/>
        </p:nvCxnSpPr>
        <p:spPr>
          <a:xfrm>
            <a:off x="6003625" y="2122675"/>
            <a:ext cx="185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0" name="Google Shape;3110;p176"/>
          <p:cNvSpPr txBox="1"/>
          <p:nvPr/>
        </p:nvSpPr>
        <p:spPr>
          <a:xfrm>
            <a:off x="481900" y="1414825"/>
            <a:ext cx="1760700" cy="31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메세지목록 사원목록 부서목록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1" name="Google Shape;3111;p176"/>
          <p:cNvSpPr txBox="1"/>
          <p:nvPr/>
        </p:nvSpPr>
        <p:spPr>
          <a:xfrm>
            <a:off x="6402000" y="1587900"/>
            <a:ext cx="27420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수신자 혹은 발신자의 사원번호를</a:t>
            </a:r>
            <a:b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접속자 사원번호와 매칭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2" name="Google Shape;3112;p176"/>
          <p:cNvSpPr txBox="1"/>
          <p:nvPr/>
        </p:nvSpPr>
        <p:spPr>
          <a:xfrm>
            <a:off x="604600" y="2122675"/>
            <a:ext cx="1638000" cy="31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답글번호 기준으로 계층처리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177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pic>
        <p:nvPicPr>
          <p:cNvPr id="3118" name="Google Shape;311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576" y="765250"/>
            <a:ext cx="6247749" cy="2202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9" name="Google Shape;3119;p177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service</a:t>
            </a:r>
            <a:r>
              <a:rPr lang="ko"/>
              <a:t>에서 읽은 사원의 사번과 메세지의 수신자 사번이 같으면</a:t>
            </a:r>
            <a:br>
              <a:rPr lang="ko"/>
            </a:br>
            <a:r>
              <a:rPr lang="ko"/>
              <a:t>읽음 처리를 실행하는 dao 호출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이후 줄바꿈 표현을 정상적으로 전환하여 리턴</a:t>
            </a:r>
            <a:br>
              <a:rPr lang="ko"/>
            </a:br>
            <a:r>
              <a:rPr lang="ko"/>
              <a:t>([ </a:t>
            </a:r>
            <a:r>
              <a:rPr lang="ko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.replace(</a:t>
            </a:r>
            <a:r>
              <a:rPr lang="ko">
                <a:solidFill>
                  <a:srgbClr val="2A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"\n"</a:t>
            </a:r>
            <a:r>
              <a:rPr lang="ko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>
                <a:solidFill>
                  <a:srgbClr val="2A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"\\n"</a:t>
            </a:r>
            <a:r>
              <a:rPr lang="ko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"/>
              <a:t>] : 데이터에 \\n 부분을 \n으로 전환)</a:t>
            </a:r>
            <a:br>
              <a:rPr lang="ko"/>
            </a:br>
            <a:r>
              <a:rPr lang="ko"/>
              <a:t>(메세지 전송 처리부분에서 다시 설명)</a:t>
            </a:r>
            <a:endParaRPr/>
          </a:p>
        </p:txBody>
      </p:sp>
      <p:grpSp>
        <p:nvGrpSpPr>
          <p:cNvPr id="3120" name="Google Shape;3120;p17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121" name="Google Shape;3121;p177"/>
            <p:cNvPicPr preferRelativeResize="0"/>
            <p:nvPr/>
          </p:nvPicPr>
          <p:blipFill rotWithShape="1">
            <a:blip r:embed="rId4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2" name="Google Shape;3122;p17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17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124" name="Google Shape;3124;p177"/>
          <p:cNvCxnSpPr/>
          <p:nvPr/>
        </p:nvCxnSpPr>
        <p:spPr>
          <a:xfrm>
            <a:off x="2260975" y="1558625"/>
            <a:ext cx="2645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5" name="Google Shape;3125;p177"/>
          <p:cNvCxnSpPr/>
          <p:nvPr/>
        </p:nvCxnSpPr>
        <p:spPr>
          <a:xfrm>
            <a:off x="2634650" y="1768750"/>
            <a:ext cx="1906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6" name="Google Shape;3126;p177"/>
          <p:cNvSpPr txBox="1"/>
          <p:nvPr/>
        </p:nvSpPr>
        <p:spPr>
          <a:xfrm>
            <a:off x="931675" y="1898175"/>
            <a:ext cx="1329300" cy="3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이후 다시 설명할 부분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27" name="Google Shape;3127;p177"/>
          <p:cNvCxnSpPr/>
          <p:nvPr/>
        </p:nvCxnSpPr>
        <p:spPr>
          <a:xfrm>
            <a:off x="2219400" y="2171300"/>
            <a:ext cx="5468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Google Shape;413;p43"/>
          <p:cNvGraphicFramePr/>
          <p:nvPr/>
        </p:nvGraphicFramePr>
        <p:xfrm>
          <a:off x="952500" y="40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00075"/>
                <a:gridCol w="900075"/>
                <a:gridCol w="900075"/>
                <a:gridCol w="900075"/>
                <a:gridCol w="900075"/>
                <a:gridCol w="900075"/>
                <a:gridCol w="900075"/>
                <a:gridCol w="900075"/>
              </a:tblGrid>
              <a:tr h="3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주간목표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목요일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금요일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토요일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일요일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월요일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화요일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수요일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첫째주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01/23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01/24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01/25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01/26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01/27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01/28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01/29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2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주제선정,역할분담,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일정계획,요구사항분석,DB설계,메뉴구조도,워크플로우,화면설계서,ppt 양식 마련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주제선정,역할분담,요구사항분석,DB설계회의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DB설계완료,메뉴구조도,워크플로우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화면설계서,일정계획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화면설계서,일정계획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완성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완성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완성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둘째주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01/30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01/31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완성,PPT자료 통합 및 점검,1차발표준비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완성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완성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PPT자료 통합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PPT자료 통합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PPT자료 통합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PPT자료 점검 및 발표준비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1차 발표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셋째주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02/08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02/09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메인화면구축,데이터베이스구축,화면/코드구현,발표준비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메인화면 구축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 구축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화면/코드구현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화면/코드구현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화면/코드구현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구현화면과 코드 점검 및 발표준비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2차 발표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넷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째주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02/18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02/19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화면/코드구현,발표준비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화면/코드구현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화면/코드구현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화면/코드구현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화면/코드구현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화면/코드구현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구현화면과 코드 점검 및 발표준비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 발표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다섯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째주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단위테스트</a:t>
                      </a: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,통합테스트 및 최종통합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ppt점검,코드점검,최종 발표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단위테스트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통합테스트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최종통합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발표준비(코드,PPT</a:t>
                      </a: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최종점검</a:t>
                      </a: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,시연Test)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최종발표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14" name="Google Shape;414;p4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5" name="Google Shape;415;p4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4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 일정계획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78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pic>
        <p:nvPicPr>
          <p:cNvPr id="3133" name="Google Shape;313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00" y="1019850"/>
            <a:ext cx="7963600" cy="1855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4" name="Google Shape;3134;p178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mid</a:t>
            </a:r>
            <a:r>
              <a:rPr lang="ko"/>
              <a:t>를 받아 메세지 상세 내용을 검색하고</a:t>
            </a:r>
            <a:br>
              <a:rPr lang="ko"/>
            </a:br>
            <a:r>
              <a:rPr lang="ko"/>
              <a:t>메세지 읽음 처리 update sql을 실행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opauth 구분자로 읽음을 구분하여 veiw단에서 강조 처리</a:t>
            </a:r>
            <a:endParaRPr/>
          </a:p>
        </p:txBody>
      </p:sp>
      <p:grpSp>
        <p:nvGrpSpPr>
          <p:cNvPr id="3135" name="Google Shape;3135;p17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136" name="Google Shape;3136;p178"/>
            <p:cNvPicPr preferRelativeResize="0"/>
            <p:nvPr/>
          </p:nvPicPr>
          <p:blipFill rotWithShape="1">
            <a:blip r:embed="rId4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7" name="Google Shape;3137;p17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8" name="Google Shape;3138;p17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139" name="Google Shape;3139;p178"/>
          <p:cNvCxnSpPr/>
          <p:nvPr/>
        </p:nvCxnSpPr>
        <p:spPr>
          <a:xfrm>
            <a:off x="590200" y="2875675"/>
            <a:ext cx="3229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0" name="Google Shape;3140;p178"/>
          <p:cNvCxnSpPr/>
          <p:nvPr/>
        </p:nvCxnSpPr>
        <p:spPr>
          <a:xfrm>
            <a:off x="590200" y="2152550"/>
            <a:ext cx="4403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179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79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sp>
        <p:nvSpPr>
          <p:cNvPr id="3147" name="Google Shape;3147;p179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메세지 전송버튼을 누르면</a:t>
            </a:r>
            <a:br>
              <a:rPr lang="ko"/>
            </a:br>
            <a:r>
              <a:rPr lang="ko"/>
              <a:t>사원 검색 모달창이 출력됨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사원을 검색하여 사원을 클릭하면</a:t>
            </a:r>
            <a:br>
              <a:rPr lang="ko"/>
            </a:br>
            <a:r>
              <a:rPr lang="ko"/>
              <a:t>메세지 작성 모달창이 출력됨</a:t>
            </a:r>
            <a:endParaRPr/>
          </a:p>
        </p:txBody>
      </p:sp>
      <p:grpSp>
        <p:nvGrpSpPr>
          <p:cNvPr id="3148" name="Google Shape;3148;p17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149" name="Google Shape;3149;p17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0" name="Google Shape;3150;p17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17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52" name="Google Shape;3152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800" y="1828938"/>
            <a:ext cx="3943350" cy="2771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3" name="Google Shape;3153;p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800" y="777900"/>
            <a:ext cx="2819400" cy="781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54" name="Google Shape;3154;p179"/>
          <p:cNvCxnSpPr/>
          <p:nvPr/>
        </p:nvCxnSpPr>
        <p:spPr>
          <a:xfrm>
            <a:off x="5992800" y="1146775"/>
            <a:ext cx="452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5" name="Google Shape;3155;p179"/>
          <p:cNvCxnSpPr/>
          <p:nvPr/>
        </p:nvCxnSpPr>
        <p:spPr>
          <a:xfrm>
            <a:off x="5116925" y="1368925"/>
            <a:ext cx="102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6" name="Google Shape;3156;p179"/>
          <p:cNvCxnSpPr/>
          <p:nvPr/>
        </p:nvCxnSpPr>
        <p:spPr>
          <a:xfrm>
            <a:off x="5586825" y="2223675"/>
            <a:ext cx="102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7" name="Google Shape;3157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2950" y="780099"/>
            <a:ext cx="2670100" cy="2125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180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3" name="Google Shape;3163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013" y="2513525"/>
            <a:ext cx="3968925" cy="2054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64" name="Google Shape;3164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871" y="702846"/>
            <a:ext cx="2509073" cy="155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5" name="Google Shape;3165;p180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sp>
        <p:nvSpPr>
          <p:cNvPr id="3166" name="Google Shape;3166;p180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사원을 선택하고 내용을 입력하여 전송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전송이 정상적으로 작동하면 페이지 새로고침</a:t>
            </a:r>
            <a:endParaRPr/>
          </a:p>
        </p:txBody>
      </p:sp>
      <p:grpSp>
        <p:nvGrpSpPr>
          <p:cNvPr id="3167" name="Google Shape;3167;p18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168" name="Google Shape;3168;p180"/>
            <p:cNvPicPr preferRelativeResize="0"/>
            <p:nvPr/>
          </p:nvPicPr>
          <p:blipFill rotWithShape="1">
            <a:blip r:embed="rId5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9" name="Google Shape;3169;p18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0" name="Google Shape;3170;p18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171" name="Google Shape;3171;p180"/>
          <p:cNvCxnSpPr/>
          <p:nvPr/>
        </p:nvCxnSpPr>
        <p:spPr>
          <a:xfrm>
            <a:off x="5511375" y="2850575"/>
            <a:ext cx="1281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2" name="Google Shape;3172;p180"/>
          <p:cNvCxnSpPr/>
          <p:nvPr/>
        </p:nvCxnSpPr>
        <p:spPr>
          <a:xfrm>
            <a:off x="5452663" y="1742625"/>
            <a:ext cx="102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73" name="Google Shape;3173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094" y="1113825"/>
            <a:ext cx="3968900" cy="182478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181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pic>
        <p:nvPicPr>
          <p:cNvPr id="3179" name="Google Shape;317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92" y="1031795"/>
            <a:ext cx="7521418" cy="1843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0" name="Google Shape;3180;p181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메세지를 작성하여 DB에 저장할 때</a:t>
            </a:r>
            <a:br>
              <a:rPr lang="ko"/>
            </a:br>
            <a:r>
              <a:rPr lang="ko"/>
              <a:t>줄내림 부분이 정상적으로 저장/출력되도록 하기위해</a:t>
            </a:r>
            <a:br>
              <a:rPr lang="ko"/>
            </a:br>
            <a:r>
              <a:rPr lang="ko"/>
              <a:t>줄내림 부분을 다음과 같이 수정</a:t>
            </a:r>
            <a:endParaRPr/>
          </a:p>
        </p:txBody>
      </p:sp>
      <p:grpSp>
        <p:nvGrpSpPr>
          <p:cNvPr id="3181" name="Google Shape;3181;p18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182" name="Google Shape;3182;p181"/>
            <p:cNvPicPr preferRelativeResize="0"/>
            <p:nvPr/>
          </p:nvPicPr>
          <p:blipFill rotWithShape="1">
            <a:blip r:embed="rId4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3" name="Google Shape;3183;p18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4" name="Google Shape;3184;p18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185" name="Google Shape;3185;p181"/>
          <p:cNvCxnSpPr/>
          <p:nvPr/>
        </p:nvCxnSpPr>
        <p:spPr>
          <a:xfrm>
            <a:off x="1292550" y="1807725"/>
            <a:ext cx="6577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182"/>
          <p:cNvSpPr txBox="1"/>
          <p:nvPr>
            <p:ph idx="2" type="body"/>
          </p:nvPr>
        </p:nvSpPr>
        <p:spPr>
          <a:xfrm>
            <a:off x="311700" y="630550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pic>
        <p:nvPicPr>
          <p:cNvPr id="3191" name="Google Shape;3191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576" y="765250"/>
            <a:ext cx="6247749" cy="2202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2" name="Google Shape;3192;p182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줄바꿈 표현을 </a:t>
            </a:r>
            <a:r>
              <a:rPr lang="ko"/>
              <a:t>변환하여 저장했기에</a:t>
            </a:r>
            <a:br>
              <a:rPr lang="ko"/>
            </a:br>
            <a:r>
              <a:rPr lang="ko"/>
              <a:t>호출할 때 다시</a:t>
            </a:r>
            <a:r>
              <a:rPr lang="ko"/>
              <a:t> </a:t>
            </a:r>
            <a:r>
              <a:rPr lang="ko"/>
              <a:t>변환한 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([ </a:t>
            </a:r>
            <a:r>
              <a:rPr lang="ko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.replace(</a:t>
            </a:r>
            <a:r>
              <a:rPr lang="ko">
                <a:solidFill>
                  <a:srgbClr val="2A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"\n"</a:t>
            </a:r>
            <a:r>
              <a:rPr lang="ko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>
                <a:solidFill>
                  <a:srgbClr val="2A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"\\n"</a:t>
            </a:r>
            <a:r>
              <a:rPr lang="ko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"/>
              <a:t>] : 데이터에 \\n 부분을 \n으로 전환)</a:t>
            </a:r>
            <a:br>
              <a:rPr lang="ko"/>
            </a:br>
            <a:endParaRPr/>
          </a:p>
        </p:txBody>
      </p:sp>
      <p:grpSp>
        <p:nvGrpSpPr>
          <p:cNvPr id="3193" name="Google Shape;3193;p18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194" name="Google Shape;3194;p182"/>
            <p:cNvPicPr preferRelativeResize="0"/>
            <p:nvPr/>
          </p:nvPicPr>
          <p:blipFill rotWithShape="1">
            <a:blip r:embed="rId4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5" name="Google Shape;3195;p18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6" name="Google Shape;3196;p18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97" name="Google Shape;3197;p182"/>
          <p:cNvSpPr txBox="1"/>
          <p:nvPr/>
        </p:nvSpPr>
        <p:spPr>
          <a:xfrm>
            <a:off x="798550" y="1898175"/>
            <a:ext cx="1462500" cy="3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아까 간단히 설명한</a:t>
            </a: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부분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98" name="Google Shape;3198;p182"/>
          <p:cNvCxnSpPr/>
          <p:nvPr/>
        </p:nvCxnSpPr>
        <p:spPr>
          <a:xfrm>
            <a:off x="2219400" y="2171300"/>
            <a:ext cx="5468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183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4" name="Google Shape;320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238" y="1992200"/>
            <a:ext cx="3994476" cy="1159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05" name="Google Shape;3205;p183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sp>
        <p:nvSpPr>
          <p:cNvPr id="3206" name="Google Shape;3206;p183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해더의 받은 메세지를 클릭하면</a:t>
            </a:r>
            <a:br>
              <a:rPr lang="ko"/>
            </a:br>
            <a:r>
              <a:rPr lang="ko"/>
              <a:t>구분자(insertNo)와 메세지 아이디(goMsg)를 받아 </a:t>
            </a:r>
            <a:br>
              <a:rPr lang="ko"/>
            </a:br>
            <a:r>
              <a:rPr lang="ko"/>
              <a:t>메세지 확인 페이지로 이동하면서</a:t>
            </a:r>
            <a:br>
              <a:rPr lang="ko"/>
            </a:br>
            <a:r>
              <a:rPr lang="ko"/>
              <a:t>상세내용 모달창이 호출됨</a:t>
            </a:r>
            <a:endParaRPr/>
          </a:p>
        </p:txBody>
      </p:sp>
      <p:grpSp>
        <p:nvGrpSpPr>
          <p:cNvPr id="3207" name="Google Shape;3207;p18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208" name="Google Shape;3208;p183"/>
            <p:cNvPicPr preferRelativeResize="0"/>
            <p:nvPr/>
          </p:nvPicPr>
          <p:blipFill rotWithShape="1">
            <a:blip r:embed="rId4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9" name="Google Shape;3209;p18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0" name="Google Shape;3210;p18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11" name="Google Shape;3211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02" y="1031775"/>
            <a:ext cx="2839649" cy="1982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2" name="Google Shape;3212;p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0950" y="702850"/>
            <a:ext cx="2602225" cy="1086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184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84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sp>
        <p:nvSpPr>
          <p:cNvPr id="3219" name="Google Shape;3219;p184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사원 목록의 메세지 버튼도</a:t>
            </a:r>
            <a:br>
              <a:rPr lang="ko"/>
            </a:br>
            <a:r>
              <a:rPr lang="ko"/>
              <a:t>이와 비슷한 처리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해당 사원의 사원번호, 이름, 부서이름을 받아</a:t>
            </a:r>
            <a:br>
              <a:rPr lang="ko"/>
            </a:br>
            <a:r>
              <a:rPr lang="ko"/>
              <a:t>페이지 이동하면서 모달창 열기</a:t>
            </a:r>
            <a:endParaRPr/>
          </a:p>
        </p:txBody>
      </p:sp>
      <p:grpSp>
        <p:nvGrpSpPr>
          <p:cNvPr id="3220" name="Google Shape;3220;p18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221" name="Google Shape;3221;p18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2" name="Google Shape;3222;p18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3" name="Google Shape;3223;p18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24" name="Google Shape;3224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424" y="684488"/>
            <a:ext cx="2082825" cy="2317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5" name="Google Shape;3225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238" y="1992200"/>
            <a:ext cx="3994476" cy="1159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185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185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sp>
        <p:nvSpPr>
          <p:cNvPr id="3232" name="Google Shape;3232;p185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받은 메세지</a:t>
            </a:r>
            <a:r>
              <a:rPr lang="ko"/>
              <a:t>는 답장할 수 있음</a:t>
            </a:r>
            <a:endParaRPr/>
          </a:p>
        </p:txBody>
      </p:sp>
      <p:grpSp>
        <p:nvGrpSpPr>
          <p:cNvPr id="3233" name="Google Shape;3233;p18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234" name="Google Shape;3234;p18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5" name="Google Shape;3235;p18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6" name="Google Shape;3236;p18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37" name="Google Shape;3237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2" y="956551"/>
            <a:ext cx="2982309" cy="205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8" name="Google Shape;3238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420" y="698245"/>
            <a:ext cx="1894993" cy="2424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9" name="Google Shape;3239;p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4825" y="3225300"/>
            <a:ext cx="3048000" cy="13525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0" name="Google Shape;3240;p185"/>
          <p:cNvSpPr/>
          <p:nvPr/>
        </p:nvSpPr>
        <p:spPr>
          <a:xfrm>
            <a:off x="5015625" y="2571175"/>
            <a:ext cx="1222200" cy="55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1" name="Google Shape;3241;p185"/>
          <p:cNvSpPr txBox="1"/>
          <p:nvPr/>
        </p:nvSpPr>
        <p:spPr>
          <a:xfrm>
            <a:off x="6681450" y="1077350"/>
            <a:ext cx="2040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메세지 상세내용 호출하는 ajax</a:t>
            </a:r>
            <a:endParaRPr sz="1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2" name="Google Shape;3242;p185"/>
          <p:cNvSpPr txBox="1"/>
          <p:nvPr/>
        </p:nvSpPr>
        <p:spPr>
          <a:xfrm>
            <a:off x="6754050" y="2675200"/>
            <a:ext cx="204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받은 사람의 사번과</a:t>
            </a:r>
            <a:br>
              <a:rPr lang="ko" sz="1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1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접속자 사번이 같은 경우</a:t>
            </a:r>
            <a:endParaRPr sz="1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3" name="Google Shape;3243;p185"/>
          <p:cNvSpPr txBox="1"/>
          <p:nvPr/>
        </p:nvSpPr>
        <p:spPr>
          <a:xfrm>
            <a:off x="4736425" y="3914050"/>
            <a:ext cx="12933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답장버튼이 보이게</a:t>
            </a:r>
            <a:endParaRPr sz="1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44" name="Google Shape;3244;p185"/>
          <p:cNvCxnSpPr>
            <a:stCxn id="3240" idx="2"/>
          </p:cNvCxnSpPr>
          <p:nvPr/>
        </p:nvCxnSpPr>
        <p:spPr>
          <a:xfrm>
            <a:off x="5626725" y="3123175"/>
            <a:ext cx="882600" cy="9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186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86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메세지 - 유찬우</a:t>
            </a:r>
            <a:endParaRPr/>
          </a:p>
        </p:txBody>
      </p:sp>
      <p:sp>
        <p:nvSpPr>
          <p:cNvPr id="3251" name="Google Shape;3251;p186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답장 버튼을 누르면 모달창이 다시 로드됨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내용을 약간 수정하여 모달창 리로드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setTimeout(</a:t>
            </a:r>
            <a:r>
              <a:rPr b="1" lang="ko">
                <a:solidFill>
                  <a:srgbClr val="7F00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ko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(){실행코드,지연시간})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지연시간 후, 코드 실행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252" name="Google Shape;3252;p18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253" name="Google Shape;3253;p18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4" name="Google Shape;3254;p18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5" name="Google Shape;3255;p18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56" name="Google Shape;3256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664" y="1000625"/>
            <a:ext cx="2621774" cy="19752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7" name="Google Shape;3257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945" y="748770"/>
            <a:ext cx="3998899" cy="1637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8" name="Google Shape;3258;p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950" y="3290452"/>
            <a:ext cx="3624700" cy="8843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59" name="Google Shape;3259;p186"/>
          <p:cNvCxnSpPr/>
          <p:nvPr/>
        </p:nvCxnSpPr>
        <p:spPr>
          <a:xfrm>
            <a:off x="4993400" y="3675300"/>
            <a:ext cx="214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0" name="Google Shape;3260;p186"/>
          <p:cNvCxnSpPr/>
          <p:nvPr/>
        </p:nvCxnSpPr>
        <p:spPr>
          <a:xfrm>
            <a:off x="5482550" y="3895050"/>
            <a:ext cx="214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1" name="Google Shape;3261;p186"/>
          <p:cNvCxnSpPr/>
          <p:nvPr/>
        </p:nvCxnSpPr>
        <p:spPr>
          <a:xfrm>
            <a:off x="5269325" y="4114800"/>
            <a:ext cx="3004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2" name="Google Shape;3262;p186"/>
          <p:cNvCxnSpPr/>
          <p:nvPr/>
        </p:nvCxnSpPr>
        <p:spPr>
          <a:xfrm>
            <a:off x="5033700" y="1342350"/>
            <a:ext cx="1047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3" name="Google Shape;3263;p186"/>
          <p:cNvSpPr txBox="1"/>
          <p:nvPr/>
        </p:nvSpPr>
        <p:spPr>
          <a:xfrm>
            <a:off x="6362825" y="1250775"/>
            <a:ext cx="817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모달창 닫기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4" name="Google Shape;3264;p186"/>
          <p:cNvSpPr/>
          <p:nvPr/>
        </p:nvSpPr>
        <p:spPr>
          <a:xfrm>
            <a:off x="4993400" y="1805175"/>
            <a:ext cx="2020500" cy="50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65" name="Google Shape;3265;p186"/>
          <p:cNvCxnSpPr>
            <a:endCxn id="3258" idx="0"/>
          </p:cNvCxnSpPr>
          <p:nvPr/>
        </p:nvCxnSpPr>
        <p:spPr>
          <a:xfrm>
            <a:off x="6003800" y="2313052"/>
            <a:ext cx="757500" cy="97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187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87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내 일정</a:t>
            </a:r>
            <a:r>
              <a:rPr lang="ko"/>
              <a:t> - 유찬우</a:t>
            </a:r>
            <a:endParaRPr/>
          </a:p>
        </p:txBody>
      </p:sp>
      <p:sp>
        <p:nvSpPr>
          <p:cNvPr id="3272" name="Google Shape;3272;p187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일정 페이지에서 내 일정을 볼 수 있음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접속한 사원의 사원번호와 부서번호를 받아</a:t>
            </a:r>
            <a:br>
              <a:rPr lang="ko"/>
            </a:br>
            <a:r>
              <a:rPr lang="ko"/>
              <a:t>개인별로 일정을 다르게 출력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273" name="Google Shape;3273;p18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274" name="Google Shape;3274;p18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5" name="Google Shape;3275;p18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6" name="Google Shape;3276;p18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77" name="Google Shape;3277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00" y="1023324"/>
            <a:ext cx="3624700" cy="189882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8" name="Google Shape;3278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850" y="731800"/>
            <a:ext cx="4041125" cy="1038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9" name="Google Shape;3279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338" y="3225310"/>
            <a:ext cx="3970275" cy="61001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80" name="Google Shape;3280;p187"/>
          <p:cNvCxnSpPr>
            <a:stCxn id="3281" idx="2"/>
            <a:endCxn id="3279" idx="0"/>
          </p:cNvCxnSpPr>
          <p:nvPr/>
        </p:nvCxnSpPr>
        <p:spPr>
          <a:xfrm>
            <a:off x="6672350" y="1549100"/>
            <a:ext cx="66000" cy="167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1" name="Google Shape;3281;p187"/>
          <p:cNvSpPr/>
          <p:nvPr/>
        </p:nvSpPr>
        <p:spPr>
          <a:xfrm>
            <a:off x="5599550" y="1183400"/>
            <a:ext cx="2145600" cy="36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2" name="Google Shape;3282;p187"/>
          <p:cNvSpPr txBox="1"/>
          <p:nvPr/>
        </p:nvSpPr>
        <p:spPr>
          <a:xfrm>
            <a:off x="5053513" y="2867125"/>
            <a:ext cx="150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3등급의 일정은 모두에게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3" name="Google Shape;3283;p187"/>
          <p:cNvSpPr txBox="1"/>
          <p:nvPr/>
        </p:nvSpPr>
        <p:spPr>
          <a:xfrm>
            <a:off x="6973825" y="3225300"/>
            <a:ext cx="150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등급의 일정은 </a:t>
            </a: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부서별로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4" name="Google Shape;3284;p187"/>
          <p:cNvSpPr txBox="1"/>
          <p:nvPr/>
        </p:nvSpPr>
        <p:spPr>
          <a:xfrm>
            <a:off x="5053525" y="3885700"/>
            <a:ext cx="150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등급의 일정은 </a:t>
            </a:r>
            <a:r>
              <a:rPr lang="ko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개인별로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85" name="Google Shape;3285;p187"/>
          <p:cNvCxnSpPr/>
          <p:nvPr/>
        </p:nvCxnSpPr>
        <p:spPr>
          <a:xfrm>
            <a:off x="5727025" y="3425150"/>
            <a:ext cx="827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6" name="Google Shape;3286;p187"/>
          <p:cNvCxnSpPr/>
          <p:nvPr/>
        </p:nvCxnSpPr>
        <p:spPr>
          <a:xfrm>
            <a:off x="5390275" y="3625650"/>
            <a:ext cx="827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2" name="Google Shape;422;p44"/>
          <p:cNvGraphicFramePr/>
          <p:nvPr/>
        </p:nvGraphicFramePr>
        <p:xfrm>
          <a:off x="195300" y="6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</a:tblGrid>
              <a:tr h="82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01/23(목)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01/24(금)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01/25(토)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01/26(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01/27(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01/28(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01/29(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석송이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요구사항분석,DB설계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DB설계,메뉴구조도,워크플로우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일정계획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만들기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권정현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분석,DB설계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DB설계마무리, 메뉴구조도, 워크플로우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일정계획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 ppt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(요구사항에 맞게 sql과 erd비교)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유찬우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요구사항정의서</a:t>
                      </a:r>
                      <a:b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DB논리설계도</a:t>
                      </a:r>
                      <a:b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 후 회의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워크플로우</a:t>
                      </a:r>
                      <a:b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메뉴구조도</a:t>
                      </a:r>
                      <a:b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</a:t>
                      </a:r>
                      <a:b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일정계획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sql 작성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23" name="Google Shape;423;p4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24" name="Google Shape;424;p4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1주차 진행 일정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188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188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내 일정</a:t>
            </a:r>
            <a:r>
              <a:rPr lang="ko"/>
              <a:t> - 유찬우</a:t>
            </a:r>
            <a:endParaRPr/>
          </a:p>
        </p:txBody>
      </p:sp>
      <p:sp>
        <p:nvSpPr>
          <p:cNvPr id="3293" name="Google Shape;3293;p188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일정 내용을 작성하여 등록</a:t>
            </a:r>
            <a:endParaRPr/>
          </a:p>
        </p:txBody>
      </p:sp>
      <p:grpSp>
        <p:nvGrpSpPr>
          <p:cNvPr id="3294" name="Google Shape;3294;p18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295" name="Google Shape;3295;p18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6" name="Google Shape;3296;p18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18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98" name="Google Shape;3298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525" y="717250"/>
            <a:ext cx="2630000" cy="2251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9" name="Google Shape;3299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300" y="717250"/>
            <a:ext cx="3882150" cy="3698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189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89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내 일정 - 유찬우</a:t>
            </a:r>
            <a:endParaRPr/>
          </a:p>
        </p:txBody>
      </p:sp>
      <p:sp>
        <p:nvSpPr>
          <p:cNvPr id="3306" name="Google Shape;3306;p189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내가 작성한 일정이 아니면 확인만 가능</a:t>
            </a:r>
            <a:endParaRPr/>
          </a:p>
        </p:txBody>
      </p:sp>
      <p:grpSp>
        <p:nvGrpSpPr>
          <p:cNvPr id="3307" name="Google Shape;3307;p18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308" name="Google Shape;3308;p18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9" name="Google Shape;3309;p18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18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11" name="Google Shape;3311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048" y="1076425"/>
            <a:ext cx="1743875" cy="1900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2" name="Google Shape;3312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45" y="973070"/>
            <a:ext cx="3971199" cy="149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3" name="Google Shape;3313;p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2875" y="1886663"/>
            <a:ext cx="3971200" cy="163317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190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90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내 일정 - 유찬우</a:t>
            </a:r>
            <a:endParaRPr/>
          </a:p>
        </p:txBody>
      </p:sp>
      <p:sp>
        <p:nvSpPr>
          <p:cNvPr id="3320" name="Google Shape;3320;p190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내가 작성한 일정</a:t>
            </a:r>
            <a:r>
              <a:rPr lang="ko"/>
              <a:t>은 수정/삭제 가능</a:t>
            </a:r>
            <a:endParaRPr/>
          </a:p>
        </p:txBody>
      </p:sp>
      <p:grpSp>
        <p:nvGrpSpPr>
          <p:cNvPr id="3321" name="Google Shape;3321;p19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322" name="Google Shape;3322;p19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3" name="Google Shape;3323;p19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4" name="Google Shape;3324;p19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25" name="Google Shape;3325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875" y="1886663"/>
            <a:ext cx="3971200" cy="163317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6" name="Google Shape;3326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990" y="671250"/>
            <a:ext cx="2066959" cy="2343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191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32" name="Google Shape;3332;p191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333" name="Google Shape;3333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34" name="Google Shape;3334;p1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Google Shape;3335;p191"/>
          <p:cNvSpPr txBox="1"/>
          <p:nvPr/>
        </p:nvSpPr>
        <p:spPr>
          <a:xfrm>
            <a:off x="1455800" y="1803700"/>
            <a:ext cx="64008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구현(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주문/입출고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관리)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192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192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고객 로그인</a:t>
            </a:r>
            <a:r>
              <a:rPr lang="ko"/>
              <a:t> 화면 - 석송이</a:t>
            </a:r>
            <a:endParaRPr/>
          </a:p>
        </p:txBody>
      </p:sp>
      <p:sp>
        <p:nvSpPr>
          <p:cNvPr id="3342" name="Google Shape;3342;p192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public String ctmrlogin2()</a:t>
            </a: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고객 로그인 처리를 수행하는 메소드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로그인 성공 시 실행되는 일련의 작업을 처리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세션 객체에 "customer"라는 이름으로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customer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객체를 속성(attribute)으로 설정합니다. 이렇게 하면 해당 세션 동안 이 사용자 정보를 저장하고, 이후 요청 시에도 접근할 수 있게 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로그인에 성공하면 제품주문 화면으로 이동합니다.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3" name="Google Shape;3343;p19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344" name="Google Shape;3344;p19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5" name="Google Shape;3345;p19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19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47" name="Google Shape;3347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00" y="990750"/>
            <a:ext cx="1899525" cy="20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8" name="Google Shape;3348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513" y="678751"/>
            <a:ext cx="4051926" cy="2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9" name="Google Shape;3349;p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3762" y="3105500"/>
            <a:ext cx="3949450" cy="13932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0" name="Google Shape;3350;p192"/>
          <p:cNvSpPr/>
          <p:nvPr/>
        </p:nvSpPr>
        <p:spPr>
          <a:xfrm>
            <a:off x="5035475" y="1434675"/>
            <a:ext cx="3093000" cy="114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51" name="Google Shape;3351;p192"/>
          <p:cNvCxnSpPr>
            <a:stCxn id="3350" idx="2"/>
          </p:cNvCxnSpPr>
          <p:nvPr/>
        </p:nvCxnSpPr>
        <p:spPr>
          <a:xfrm flipH="1">
            <a:off x="6188675" y="2579775"/>
            <a:ext cx="393300" cy="45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193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193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제품구매</a:t>
            </a:r>
            <a:r>
              <a:rPr lang="ko"/>
              <a:t> 화면 - 석송이</a:t>
            </a:r>
            <a:endParaRPr/>
          </a:p>
        </p:txBody>
      </p:sp>
      <p:sp>
        <p:nvSpPr>
          <p:cNvPr id="3358" name="Google Shape;3358;p193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제품구매를 위해서 제품정보 확인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구매를 위해서는 로그인 후 구매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&lt;c:choose&gt;, &lt;c:when&gt; 를 사용하여 로그인 상태에 따라 다른 링크를 렌더링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9" name="Google Shape;3359;p19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360" name="Google Shape;3360;p19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1" name="Google Shape;3361;p19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19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63" name="Google Shape;3363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971622"/>
            <a:ext cx="4109277" cy="10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4" name="Google Shape;3364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950" y="782700"/>
            <a:ext cx="3927425" cy="1663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5" name="Google Shape;3365;p193"/>
          <p:cNvSpPr/>
          <p:nvPr/>
        </p:nvSpPr>
        <p:spPr>
          <a:xfrm>
            <a:off x="5482400" y="1270450"/>
            <a:ext cx="3168900" cy="117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66" name="Google Shape;3366;p193"/>
          <p:cNvCxnSpPr/>
          <p:nvPr/>
        </p:nvCxnSpPr>
        <p:spPr>
          <a:xfrm flipH="1">
            <a:off x="4476225" y="2432450"/>
            <a:ext cx="2055000" cy="118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67" name="Google Shape;3367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950" y="2216813"/>
            <a:ext cx="24003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8" name="Google Shape;3368;p193"/>
          <p:cNvSpPr/>
          <p:nvPr/>
        </p:nvSpPr>
        <p:spPr>
          <a:xfrm>
            <a:off x="3816925" y="971625"/>
            <a:ext cx="827700" cy="35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69" name="Google Shape;3369;p193"/>
          <p:cNvCxnSpPr/>
          <p:nvPr/>
        </p:nvCxnSpPr>
        <p:spPr>
          <a:xfrm flipH="1">
            <a:off x="2464250" y="1323825"/>
            <a:ext cx="1511700" cy="91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194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75" name="Google Shape;3375;p194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고객 </a:t>
            </a:r>
            <a:r>
              <a:rPr lang="ko"/>
              <a:t>주문</a:t>
            </a:r>
            <a:r>
              <a:rPr lang="ko"/>
              <a:t> 화면 - 석송이</a:t>
            </a:r>
            <a:endParaRPr/>
          </a:p>
        </p:txBody>
      </p:sp>
      <p:sp>
        <p:nvSpPr>
          <p:cNvPr id="3376" name="Google Shape;3376;p194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제품 주문 화면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Roboto Mono"/>
                <a:ea typeface="Roboto Mono"/>
                <a:cs typeface="Roboto Mono"/>
                <a:sym typeface="Roboto Mono"/>
              </a:rPr>
              <a:t>@ModelAttribute("plist")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lang="ko">
                <a:latin typeface="Roboto Mono"/>
                <a:ea typeface="Roboto Mono"/>
                <a:cs typeface="Roboto Mono"/>
                <a:sym typeface="Roboto Mono"/>
              </a:rPr>
              <a:t>@ModelAttribute("clist") :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해당 메서드의 반환값을 모델에 추가하여 뷰에서 사용할 수 있도록 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조회리스트버튼 클릭시 나의 주문목록 확인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7" name="Google Shape;3377;p19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378" name="Google Shape;3378;p19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9" name="Google Shape;3379;p19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0" name="Google Shape;3380;p19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81" name="Google Shape;3381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88" y="943638"/>
            <a:ext cx="4051924" cy="184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2" name="Google Shape;3382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500" y="2397275"/>
            <a:ext cx="4051900" cy="215979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3" name="Google Shape;3383;p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2500" y="1050650"/>
            <a:ext cx="4051900" cy="112606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4" name="Google Shape;3384;p194"/>
          <p:cNvSpPr/>
          <p:nvPr/>
        </p:nvSpPr>
        <p:spPr>
          <a:xfrm>
            <a:off x="453200" y="1648675"/>
            <a:ext cx="17676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85" name="Google Shape;3385;p194"/>
          <p:cNvCxnSpPr/>
          <p:nvPr/>
        </p:nvCxnSpPr>
        <p:spPr>
          <a:xfrm flipH="1">
            <a:off x="1629650" y="2113800"/>
            <a:ext cx="463200" cy="139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6" name="Google Shape;3386;p194"/>
          <p:cNvSpPr/>
          <p:nvPr/>
        </p:nvSpPr>
        <p:spPr>
          <a:xfrm>
            <a:off x="3930600" y="2516500"/>
            <a:ext cx="463200" cy="29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87" name="Google Shape;3387;p194"/>
          <p:cNvCxnSpPr/>
          <p:nvPr/>
        </p:nvCxnSpPr>
        <p:spPr>
          <a:xfrm flipH="1">
            <a:off x="2903125" y="2778175"/>
            <a:ext cx="1086600" cy="148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195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195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고객 주문목록 화면 - 석송이</a:t>
            </a:r>
            <a:endParaRPr/>
          </a:p>
        </p:txBody>
      </p:sp>
      <p:sp>
        <p:nvSpPr>
          <p:cNvPr id="3394" name="Google Shape;3394;p195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7"/>
              <a:t>제품 주문 후 자신의 주문목록 확인</a:t>
            </a:r>
            <a:endParaRPr sz="29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07">
                <a:latin typeface="Roboto Mono"/>
                <a:ea typeface="Roboto Mono"/>
                <a:cs typeface="Roboto Mono"/>
                <a:sym typeface="Roboto Mono"/>
              </a:rPr>
              <a:t>Customer customer = (Customer)session.getAttribute("customer");</a:t>
            </a:r>
            <a:endParaRPr sz="2607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07">
                <a:latin typeface="Arial"/>
                <a:ea typeface="Arial"/>
                <a:cs typeface="Arial"/>
                <a:sym typeface="Arial"/>
              </a:rPr>
              <a:t>세션 객체에서 "customer" 속성을 가져와 </a:t>
            </a:r>
            <a:r>
              <a:rPr lang="ko" sz="2607">
                <a:latin typeface="Roboto Mono"/>
                <a:ea typeface="Roboto Mono"/>
                <a:cs typeface="Roboto Mono"/>
                <a:sym typeface="Roboto Mono"/>
              </a:rPr>
              <a:t>Customer</a:t>
            </a:r>
            <a:r>
              <a:rPr lang="ko" sz="2607">
                <a:latin typeface="Arial"/>
                <a:ea typeface="Arial"/>
                <a:cs typeface="Arial"/>
                <a:sym typeface="Arial"/>
              </a:rPr>
              <a:t> 객체로 변환합니다. 이 고객 객체는 로그인 시 세션에 저장된 정보입니다.</a:t>
            </a:r>
            <a:endParaRPr sz="260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07">
                <a:latin typeface="Roboto Mono"/>
                <a:ea typeface="Roboto Mono"/>
                <a:cs typeface="Roboto Mono"/>
                <a:sym typeface="Roboto Mono"/>
              </a:rPr>
              <a:t>d.addAttribute("orderList", service.findByCustomer(customer.getNum()));</a:t>
            </a:r>
            <a:endParaRPr sz="2607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07">
                <a:latin typeface="Roboto Mono"/>
                <a:ea typeface="Roboto Mono"/>
                <a:cs typeface="Roboto Mono"/>
                <a:sym typeface="Roboto Mono"/>
              </a:rPr>
              <a:t>service.findByCustomer(customer.getNum())</a:t>
            </a:r>
            <a:r>
              <a:rPr lang="ko" sz="2607">
                <a:latin typeface="Arial"/>
                <a:ea typeface="Arial"/>
                <a:cs typeface="Arial"/>
                <a:sym typeface="Arial"/>
              </a:rPr>
              <a:t> 메소드를 호출하여 고객 번호에 해당하는 주문 목록을 가져옵니다.</a:t>
            </a:r>
            <a:endParaRPr sz="260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395" name="Google Shape;3395;p19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396" name="Google Shape;3396;p19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7" name="Google Shape;3397;p19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8" name="Google Shape;3398;p19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399" name="Google Shape;3399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450" y="1173275"/>
            <a:ext cx="4004049" cy="1339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0" name="Google Shape;3400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5" y="1173275"/>
            <a:ext cx="3943625" cy="1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p195"/>
          <p:cNvSpPr/>
          <p:nvPr/>
        </p:nvSpPr>
        <p:spPr>
          <a:xfrm>
            <a:off x="1540188" y="1173275"/>
            <a:ext cx="17676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196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196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원재료입출고기록 리스트 </a:t>
            </a:r>
            <a:r>
              <a:rPr lang="ko"/>
              <a:t>화면 - 석송이</a:t>
            </a:r>
            <a:endParaRPr/>
          </a:p>
        </p:txBody>
      </p:sp>
      <p:sp>
        <p:nvSpPr>
          <p:cNvPr id="3408" name="Google Shape;3408;p196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7257"/>
              <a:buNone/>
            </a:pPr>
            <a:r>
              <a:rPr lang="ko" sz="1071"/>
              <a:t>원재료의 입고와 출고를 기록하여 재고를 관리합니다.</a:t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Roboto Mono"/>
                <a:ea typeface="Roboto Mono"/>
                <a:cs typeface="Roboto Mono"/>
                <a:sym typeface="Roboto Mono"/>
              </a:rPr>
              <a:t>@ModelAttribute("mlist"):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이 어노테이션은 해당 메서드의 반환값을 모델에 추가하여 뷰에서 사용할 수 있도록 합니다.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원재료코드에 해당하는 원재료명을 화면에 가져와서 검색시 확인가능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14507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55"/>
              <a:buNone/>
            </a:pPr>
            <a:r>
              <a:t/>
            </a:r>
            <a:endParaRPr sz="190"/>
          </a:p>
        </p:txBody>
      </p:sp>
      <p:grpSp>
        <p:nvGrpSpPr>
          <p:cNvPr id="3409" name="Google Shape;3409;p19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410" name="Google Shape;3410;p19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1" name="Google Shape;3411;p19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Google Shape;3412;p19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13" name="Google Shape;3413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75" y="1044851"/>
            <a:ext cx="3895151" cy="17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4" name="Google Shape;3414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925" y="2221300"/>
            <a:ext cx="3994675" cy="88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5" name="Google Shape;3415;p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137" y="1441900"/>
            <a:ext cx="3994674" cy="52026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6" name="Google Shape;3416;p196"/>
          <p:cNvSpPr/>
          <p:nvPr/>
        </p:nvSpPr>
        <p:spPr>
          <a:xfrm>
            <a:off x="470040" y="1044850"/>
            <a:ext cx="3807000" cy="4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17" name="Google Shape;3417;p196"/>
          <p:cNvCxnSpPr/>
          <p:nvPr/>
        </p:nvCxnSpPr>
        <p:spPr>
          <a:xfrm flipH="1">
            <a:off x="2571325" y="1964000"/>
            <a:ext cx="2073300" cy="168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197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197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제품</a:t>
            </a:r>
            <a:r>
              <a:rPr lang="ko"/>
              <a:t>출고기록 리스트 화면 - 석송이</a:t>
            </a:r>
            <a:endParaRPr/>
          </a:p>
        </p:txBody>
      </p:sp>
      <p:sp>
        <p:nvSpPr>
          <p:cNvPr id="3424" name="Google Shape;3424;p197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7257"/>
              <a:buNone/>
            </a:pPr>
            <a:r>
              <a:rPr lang="ko" sz="1071"/>
              <a:t>제품</a:t>
            </a:r>
            <a:r>
              <a:rPr lang="ko" sz="1071"/>
              <a:t>의 입고와 출고를 기록하여 재고를 관리합니다.</a:t>
            </a:r>
            <a:endParaRPr sz="107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ko" sz="1100">
                <a:latin typeface="Roboto Mono"/>
                <a:ea typeface="Roboto Mono"/>
                <a:cs typeface="Roboto Mono"/>
                <a:sym typeface="Roboto Mono"/>
              </a:rPr>
              <a:t>@ModelAttribute사용하여,</a:t>
            </a:r>
            <a:r>
              <a:rPr lang="ko" sz="1071"/>
              <a:t>제품코드에 해당되는 제품명으로 검색할 수 있도록 하였다.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생산파트에서 제품생산이 완료된 후 출고되는 제품 정보를 화면에서 사용할 수 있도록 하였다.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14507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65"/>
              <a:buNone/>
            </a:pPr>
            <a:r>
              <a:t/>
            </a:r>
            <a:endParaRPr sz="190"/>
          </a:p>
        </p:txBody>
      </p:sp>
      <p:grpSp>
        <p:nvGrpSpPr>
          <p:cNvPr id="3425" name="Google Shape;3425;p19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426" name="Google Shape;3426;p19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7" name="Google Shape;3427;p19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8" name="Google Shape;3428;p19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429" name="Google Shape;3429;p197"/>
          <p:cNvCxnSpPr/>
          <p:nvPr/>
        </p:nvCxnSpPr>
        <p:spPr>
          <a:xfrm flipH="1">
            <a:off x="4083325" y="2827675"/>
            <a:ext cx="933600" cy="102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30" name="Google Shape;3430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25" y="1178851"/>
            <a:ext cx="4059100" cy="11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1" name="Google Shape;3431;p197"/>
          <p:cNvSpPr/>
          <p:nvPr/>
        </p:nvSpPr>
        <p:spPr>
          <a:xfrm>
            <a:off x="445950" y="1315875"/>
            <a:ext cx="852000" cy="28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2" name="Google Shape;3432;p197"/>
          <p:cNvSpPr/>
          <p:nvPr/>
        </p:nvSpPr>
        <p:spPr>
          <a:xfrm>
            <a:off x="3218725" y="1633600"/>
            <a:ext cx="749400" cy="64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33" name="Google Shape;3433;p197"/>
          <p:cNvPicPr preferRelativeResize="0"/>
          <p:nvPr/>
        </p:nvPicPr>
        <p:blipFill rotWithShape="1">
          <a:blip r:embed="rId5">
            <a:alphaModFix/>
          </a:blip>
          <a:srcRect b="-14429" l="0" r="-5307" t="0"/>
          <a:stretch/>
        </p:blipFill>
        <p:spPr>
          <a:xfrm>
            <a:off x="4790425" y="1315875"/>
            <a:ext cx="3903976" cy="581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4" name="Google Shape;3434;p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426" y="2071775"/>
            <a:ext cx="3860676" cy="581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35" name="Google Shape;3435;p197"/>
          <p:cNvCxnSpPr/>
          <p:nvPr/>
        </p:nvCxnSpPr>
        <p:spPr>
          <a:xfrm flipH="1">
            <a:off x="3726325" y="1897050"/>
            <a:ext cx="918300" cy="159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" name="Google Shape;431;p45"/>
          <p:cNvGraphicFramePr/>
          <p:nvPr/>
        </p:nvGraphicFramePr>
        <p:xfrm>
          <a:off x="195300" y="6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</a:tblGrid>
              <a:tr h="82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01/30(목)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01/31(금)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02/01(토)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02/02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(일)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02/03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02/04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(화)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02/05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(수)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석송이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만들기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완성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ppt양식 통합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ppt자료 점검 및 발표 준비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1차 발표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권정현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 ppt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(요구사항에 맞게 sql과 erd비교)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화면설계서, 메뉴구조도, 워크플로우 통합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1차발표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유찬우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작업물 ppt에 반영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조원들과 토의하여 수정사항 보완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ppt 작업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초기 화면 출력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1차 발표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32" name="Google Shape;432;p4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3" name="Google Shape;433;p4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4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진행 일정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198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198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채팅</a:t>
            </a:r>
            <a:r>
              <a:rPr lang="ko"/>
              <a:t> 화면 - 석송이</a:t>
            </a:r>
            <a:endParaRPr/>
          </a:p>
        </p:txBody>
      </p:sp>
      <p:sp>
        <p:nvSpPr>
          <p:cNvPr id="3442" name="Google Shape;3442;p198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고객과 채팅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세션값을 이용하여 로그인한 사원의 이름이 입장이름이 된다.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@ModelAttribute 이용하여 고객이름을 화면에 출력하여 받는사람 항목에서 선택한다.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insert메서드를 사용하여 chatting 데이터를 관리하는 테이블에 데이터를 입력하여 채팅리스트에서 확인할 수 있도록 하였다.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14507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84"/>
              <a:buNone/>
            </a:pPr>
            <a:r>
              <a:t/>
            </a:r>
            <a:endParaRPr sz="190"/>
          </a:p>
        </p:txBody>
      </p:sp>
      <p:grpSp>
        <p:nvGrpSpPr>
          <p:cNvPr id="3443" name="Google Shape;3443;p19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444" name="Google Shape;3444;p19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5" name="Google Shape;3445;p19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6" name="Google Shape;3446;p19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47" name="Google Shape;3447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950" y="2107025"/>
            <a:ext cx="3825050" cy="87229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8" name="Google Shape;3448;p198"/>
          <p:cNvSpPr/>
          <p:nvPr/>
        </p:nvSpPr>
        <p:spPr>
          <a:xfrm>
            <a:off x="5220800" y="2222775"/>
            <a:ext cx="3430200" cy="64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49" name="Google Shape;3449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925" y="3187850"/>
            <a:ext cx="1771101" cy="1365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0" name="Google Shape;3450;p198"/>
          <p:cNvSpPr/>
          <p:nvPr/>
        </p:nvSpPr>
        <p:spPr>
          <a:xfrm>
            <a:off x="5144600" y="3137175"/>
            <a:ext cx="1158000" cy="2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51" name="Google Shape;3451;p198"/>
          <p:cNvCxnSpPr>
            <a:endCxn id="3442" idx="3"/>
          </p:cNvCxnSpPr>
          <p:nvPr/>
        </p:nvCxnSpPr>
        <p:spPr>
          <a:xfrm flipH="1">
            <a:off x="4499400" y="3392250"/>
            <a:ext cx="752400" cy="60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52" name="Google Shape;3452;p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434" y="966212"/>
            <a:ext cx="4090228" cy="208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Google Shape;3453;p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5250" y="1165142"/>
            <a:ext cx="4090250" cy="73335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4" name="Google Shape;3454;p198"/>
          <p:cNvSpPr/>
          <p:nvPr/>
        </p:nvSpPr>
        <p:spPr>
          <a:xfrm>
            <a:off x="5000450" y="1257700"/>
            <a:ext cx="3825000" cy="64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55" name="Google Shape;3455;p198"/>
          <p:cNvCxnSpPr/>
          <p:nvPr/>
        </p:nvCxnSpPr>
        <p:spPr>
          <a:xfrm flipH="1">
            <a:off x="2997300" y="1792050"/>
            <a:ext cx="1797300" cy="181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6" name="Google Shape;3456;p198"/>
          <p:cNvCxnSpPr/>
          <p:nvPr/>
        </p:nvCxnSpPr>
        <p:spPr>
          <a:xfrm flipH="1">
            <a:off x="3666300" y="2706450"/>
            <a:ext cx="1509300" cy="108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7" name="Google Shape;3457;p198"/>
          <p:cNvSpPr/>
          <p:nvPr/>
        </p:nvSpPr>
        <p:spPr>
          <a:xfrm>
            <a:off x="584850" y="1569500"/>
            <a:ext cx="1218600" cy="2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8" name="Google Shape;3458;p198"/>
          <p:cNvSpPr/>
          <p:nvPr/>
        </p:nvSpPr>
        <p:spPr>
          <a:xfrm>
            <a:off x="661050" y="2560100"/>
            <a:ext cx="1218600" cy="2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199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99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채팅 </a:t>
            </a:r>
            <a:r>
              <a:rPr lang="ko"/>
              <a:t>리스트</a:t>
            </a:r>
            <a:r>
              <a:rPr lang="ko"/>
              <a:t> - 석송이</a:t>
            </a:r>
            <a:endParaRPr/>
          </a:p>
        </p:txBody>
      </p:sp>
      <p:sp>
        <p:nvSpPr>
          <p:cNvPr id="3465" name="Google Shape;3465;p199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Vue와 axios를 이용하여 채팅기록들을 리스트로 출력 및 검색기능과 모달창을 띄어 삭제 기능 구현(수주팀 관리자만 삭제 가능)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466" name="Google Shape;3466;p19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467" name="Google Shape;3467;p19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8" name="Google Shape;3468;p19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19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70" name="Google Shape;3470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762" y="709100"/>
            <a:ext cx="3843413" cy="102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1" name="Google Shape;3471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750" y="1823725"/>
            <a:ext cx="3310500" cy="160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2" name="Google Shape;3472;p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761" y="3531361"/>
            <a:ext cx="2168940" cy="11904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3" name="Google Shape;3473;p199"/>
          <p:cNvSpPr/>
          <p:nvPr/>
        </p:nvSpPr>
        <p:spPr>
          <a:xfrm>
            <a:off x="5880150" y="709100"/>
            <a:ext cx="1464000" cy="24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4" name="Google Shape;3474;p199"/>
          <p:cNvSpPr/>
          <p:nvPr/>
        </p:nvSpPr>
        <p:spPr>
          <a:xfrm>
            <a:off x="4813350" y="1775900"/>
            <a:ext cx="1464000" cy="24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75" name="Google Shape;3475;p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3950" y="3119275"/>
            <a:ext cx="2028225" cy="7666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6" name="Google Shape;3476;p1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5892" y="3962150"/>
            <a:ext cx="1843045" cy="7666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77" name="Google Shape;3477;p199"/>
          <p:cNvCxnSpPr>
            <a:endCxn id="3475" idx="1"/>
          </p:cNvCxnSpPr>
          <p:nvPr/>
        </p:nvCxnSpPr>
        <p:spPr>
          <a:xfrm flipH="1" rot="10800000">
            <a:off x="5323250" y="3502613"/>
            <a:ext cx="1400700" cy="5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8" name="Google Shape;3478;p199"/>
          <p:cNvCxnSpPr/>
          <p:nvPr/>
        </p:nvCxnSpPr>
        <p:spPr>
          <a:xfrm flipH="1" rot="10800000">
            <a:off x="5399325" y="4035900"/>
            <a:ext cx="1400700" cy="5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79" name="Google Shape;3479;p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200" y="1063275"/>
            <a:ext cx="3048285" cy="166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200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200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채팅 </a:t>
            </a:r>
            <a:r>
              <a:rPr lang="ko"/>
              <a:t>리스트 상세</a:t>
            </a:r>
            <a:r>
              <a:rPr lang="ko"/>
              <a:t> - 석송이</a:t>
            </a:r>
            <a:endParaRPr/>
          </a:p>
        </p:txBody>
      </p:sp>
      <p:sp>
        <p:nvSpPr>
          <p:cNvPr id="3486" name="Google Shape;3486;p200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816">
                <a:latin typeface="Arial"/>
                <a:ea typeface="Arial"/>
                <a:cs typeface="Arial"/>
                <a:sym typeface="Arial"/>
              </a:rPr>
              <a:t>채팅 리스트 상세 내용 확인 및 삭제</a:t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816">
                <a:latin typeface="Arial"/>
                <a:ea typeface="Arial"/>
                <a:cs typeface="Arial"/>
                <a:sym typeface="Arial"/>
              </a:rPr>
              <a:t>수주팀 관리자만이 삭제버튼이 보이고 수주팀 사원의 경우 삭제버튼이 보이지 않는다.</a:t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487" name="Google Shape;3487;p20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488" name="Google Shape;3488;p20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9" name="Google Shape;3489;p20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0" name="Google Shape;3490;p20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91" name="Google Shape;3491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49" y="951025"/>
            <a:ext cx="2158049" cy="20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153" y="1037296"/>
            <a:ext cx="1797301" cy="1855754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p200"/>
          <p:cNvSpPr/>
          <p:nvPr/>
        </p:nvSpPr>
        <p:spPr>
          <a:xfrm>
            <a:off x="1744625" y="2491300"/>
            <a:ext cx="583800" cy="4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4" name="Google Shape;3494;p200"/>
          <p:cNvSpPr/>
          <p:nvPr/>
        </p:nvSpPr>
        <p:spPr>
          <a:xfrm>
            <a:off x="3852650" y="2491300"/>
            <a:ext cx="583800" cy="4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95" name="Google Shape;3495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4500" y="1331601"/>
            <a:ext cx="4639501" cy="71097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6" name="Google Shape;3496;p200"/>
          <p:cNvSpPr/>
          <p:nvPr/>
        </p:nvSpPr>
        <p:spPr>
          <a:xfrm>
            <a:off x="4686725" y="1348800"/>
            <a:ext cx="3101100" cy="71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97" name="Google Shape;3497;p200"/>
          <p:cNvCxnSpPr/>
          <p:nvPr/>
        </p:nvCxnSpPr>
        <p:spPr>
          <a:xfrm flipH="1">
            <a:off x="4376625" y="2073450"/>
            <a:ext cx="531600" cy="1373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201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201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제품별 판매액</a:t>
            </a:r>
            <a:r>
              <a:rPr lang="ko"/>
              <a:t> - 석송이</a:t>
            </a:r>
            <a:endParaRPr/>
          </a:p>
        </p:txBody>
      </p:sp>
      <p:sp>
        <p:nvSpPr>
          <p:cNvPr id="3504" name="Google Shape;3504;p201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ajax를 이용하여 월,제품,판매액 데이터를 가져왔습니다.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가져온 데이터를 선그래프로 나타내었습니다.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505" name="Google Shape;3505;p20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506" name="Google Shape;3506;p20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7" name="Google Shape;3507;p20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8" name="Google Shape;3508;p20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09" name="Google Shape;3509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48" y="987399"/>
            <a:ext cx="4149388" cy="171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0" name="Google Shape;3510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699" y="794949"/>
            <a:ext cx="3959551" cy="1209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1" name="Google Shape;3511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1713" y="2121500"/>
            <a:ext cx="3648075" cy="252642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202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202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다국어처리</a:t>
            </a:r>
            <a:r>
              <a:rPr lang="ko"/>
              <a:t> - 석송이</a:t>
            </a:r>
            <a:endParaRPr/>
          </a:p>
        </p:txBody>
      </p:sp>
      <p:sp>
        <p:nvSpPr>
          <p:cNvPr id="3518" name="Google Shape;3518;p202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다국어 콘텐츠를 데이터베이스에 저장하고, 사용자가 선택한 언어(영어,한국어,중국어)에 따라 적절한 데이터를 불러오도록 했습니다.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519" name="Google Shape;3519;p20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520" name="Google Shape;3520;p20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1" name="Google Shape;3521;p20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2" name="Google Shape;3522;p20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23" name="Google Shape;3523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971250"/>
            <a:ext cx="21799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5624" y="630550"/>
            <a:ext cx="1014275" cy="23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5" name="Google Shape;3525;p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625" y="750675"/>
            <a:ext cx="2383975" cy="716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6" name="Google Shape;3526;p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0046" y="1562100"/>
            <a:ext cx="2072350" cy="30339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7" name="Google Shape;3527;p2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0289" y="3873425"/>
            <a:ext cx="2832036" cy="633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8" name="Google Shape;3528;p202"/>
          <p:cNvSpPr/>
          <p:nvPr/>
        </p:nvSpPr>
        <p:spPr>
          <a:xfrm>
            <a:off x="2926925" y="630525"/>
            <a:ext cx="952500" cy="23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29" name="Google Shape;3529;p202"/>
          <p:cNvSpPr/>
          <p:nvPr/>
        </p:nvSpPr>
        <p:spPr>
          <a:xfrm>
            <a:off x="1707725" y="1087725"/>
            <a:ext cx="1104900" cy="98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203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203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입출고일정</a:t>
            </a:r>
            <a:r>
              <a:rPr lang="ko"/>
              <a:t> - 석송이</a:t>
            </a:r>
            <a:endParaRPr/>
          </a:p>
        </p:txBody>
      </p:sp>
      <p:sp>
        <p:nvSpPr>
          <p:cNvPr id="3536" name="Google Shape;3536;p203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캘린더에 입출고일정을 기록하여 관리합니다.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ajax를 이용하여 데이터 등록,수정,삭제처리 합니다.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수주팀 관리자만이 등록,수정,삭제가 가능합니다.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537" name="Google Shape;3537;p20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538" name="Google Shape;3538;p20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9" name="Google Shape;3539;p20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0" name="Google Shape;3540;p20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41" name="Google Shape;3541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75" y="1021822"/>
            <a:ext cx="2874976" cy="190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549" y="753724"/>
            <a:ext cx="2477854" cy="94623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3" name="Google Shape;3543;p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544" y="1740756"/>
            <a:ext cx="2874975" cy="72521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4" name="Google Shape;3544;p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9550" y="2571748"/>
            <a:ext cx="2085251" cy="987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5" name="Google Shape;3545;p2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9174" y="2645824"/>
            <a:ext cx="1620425" cy="2062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204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p204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주문리스트</a:t>
            </a:r>
            <a:r>
              <a:rPr lang="ko"/>
              <a:t> - 석송이</a:t>
            </a:r>
            <a:endParaRPr/>
          </a:p>
        </p:txBody>
      </p:sp>
      <p:sp>
        <p:nvSpPr>
          <p:cNvPr id="3552" name="Google Shape;3552;p204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로그인한 사원의 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세션 값을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이용하여 부서/권한에 따라 접근 제한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수주팀의 관리자만이 등록 가능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553" name="Google Shape;3553;p20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554" name="Google Shape;3554;p20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5" name="Google Shape;3555;p20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6" name="Google Shape;3556;p20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57" name="Google Shape;3557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25" y="1157875"/>
            <a:ext cx="1604174" cy="98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p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6150" y="980675"/>
            <a:ext cx="2403252" cy="14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9" name="Google Shape;3559;p204"/>
          <p:cNvSpPr/>
          <p:nvPr/>
        </p:nvSpPr>
        <p:spPr>
          <a:xfrm>
            <a:off x="1516025" y="1119700"/>
            <a:ext cx="583800" cy="4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0" name="Google Shape;3560;p204"/>
          <p:cNvSpPr/>
          <p:nvPr/>
        </p:nvSpPr>
        <p:spPr>
          <a:xfrm>
            <a:off x="4030625" y="891100"/>
            <a:ext cx="583800" cy="4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61" name="Google Shape;3561;p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1800" y="3627725"/>
            <a:ext cx="5299001" cy="59428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2" name="Google Shape;3562;p204"/>
          <p:cNvSpPr/>
          <p:nvPr/>
        </p:nvSpPr>
        <p:spPr>
          <a:xfrm>
            <a:off x="3421025" y="3558100"/>
            <a:ext cx="3736800" cy="7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205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205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주문리스트상세</a:t>
            </a:r>
            <a:r>
              <a:rPr lang="ko"/>
              <a:t> - 석송이</a:t>
            </a:r>
            <a:endParaRPr/>
          </a:p>
        </p:txBody>
      </p:sp>
      <p:sp>
        <p:nvSpPr>
          <p:cNvPr id="3569" name="Google Shape;3569;p205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로그인한 사원의 세션 값을 이용하여 부서/권한에 따라 접근 제한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수주팀의 관리자만이 수정,삭제 가능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570" name="Google Shape;3570;p20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571" name="Google Shape;3571;p20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2" name="Google Shape;3572;p20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20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74" name="Google Shape;3574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50" y="936373"/>
            <a:ext cx="2303150" cy="9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Google Shape;3575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350" y="1851939"/>
            <a:ext cx="2736925" cy="1079636"/>
          </a:xfrm>
          <a:prstGeom prst="rect">
            <a:avLst/>
          </a:prstGeom>
          <a:noFill/>
          <a:ln>
            <a:noFill/>
          </a:ln>
        </p:spPr>
      </p:pic>
      <p:sp>
        <p:nvSpPr>
          <p:cNvPr id="3576" name="Google Shape;3576;p205"/>
          <p:cNvSpPr/>
          <p:nvPr/>
        </p:nvSpPr>
        <p:spPr>
          <a:xfrm>
            <a:off x="3268625" y="1500700"/>
            <a:ext cx="583800" cy="4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7" name="Google Shape;3577;p205"/>
          <p:cNvSpPr/>
          <p:nvPr/>
        </p:nvSpPr>
        <p:spPr>
          <a:xfrm>
            <a:off x="3268625" y="2567500"/>
            <a:ext cx="583800" cy="4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78" name="Google Shape;3578;p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750" y="3634300"/>
            <a:ext cx="5685451" cy="793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9" name="Google Shape;3579;p205"/>
          <p:cNvSpPr/>
          <p:nvPr/>
        </p:nvSpPr>
        <p:spPr>
          <a:xfrm>
            <a:off x="3107600" y="3634300"/>
            <a:ext cx="5578500" cy="91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206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85" name="Google Shape;3585;p206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586" name="Google Shape;3586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87" name="Google Shape;3587;p2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8" name="Google Shape;3588;p206"/>
          <p:cNvSpPr txBox="1"/>
          <p:nvPr/>
        </p:nvSpPr>
        <p:spPr>
          <a:xfrm>
            <a:off x="1765650" y="1792225"/>
            <a:ext cx="6006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구현(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생산/제조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관리)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207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207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기계관리</a:t>
            </a:r>
            <a:r>
              <a:rPr lang="ko"/>
              <a:t> 화면 - </a:t>
            </a:r>
            <a:r>
              <a:rPr lang="ko"/>
              <a:t>권정현</a:t>
            </a:r>
            <a:endParaRPr/>
          </a:p>
        </p:txBody>
      </p:sp>
      <p:sp>
        <p:nvSpPr>
          <p:cNvPr id="3595" name="Google Shape;3595;p207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ko" sz="1071"/>
              <a:t>생산제조에 사용되는 기계들을 관리합니다.</a:t>
            </a:r>
            <a:endParaRPr sz="107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ko" sz="1071"/>
              <a:t>기계아이디</a:t>
            </a:r>
            <a:r>
              <a:rPr lang="ko" sz="1071"/>
              <a:t>에 해당되는 </a:t>
            </a:r>
            <a:r>
              <a:rPr lang="ko" sz="1071"/>
              <a:t>기계</a:t>
            </a:r>
            <a:r>
              <a:rPr lang="ko" sz="1071"/>
              <a:t>명으로 검색할 수 있도록 하였다.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모든 화면에서 crud과정에 페이징처리를 추가하였습니다.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596" name="Google Shape;3596;p20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597" name="Google Shape;3597;p20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8" name="Google Shape;3598;p20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20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00" name="Google Shape;3600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00" y="1040325"/>
            <a:ext cx="4069076" cy="17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1" name="Google Shape;3601;p207"/>
          <p:cNvSpPr/>
          <p:nvPr/>
        </p:nvSpPr>
        <p:spPr>
          <a:xfrm>
            <a:off x="432675" y="1475725"/>
            <a:ext cx="33636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02" name="Google Shape;3602;p207"/>
          <p:cNvCxnSpPr/>
          <p:nvPr/>
        </p:nvCxnSpPr>
        <p:spPr>
          <a:xfrm flipH="1">
            <a:off x="3787050" y="2710350"/>
            <a:ext cx="1122600" cy="118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03" name="Google Shape;3603;p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350" y="3055450"/>
            <a:ext cx="3906975" cy="1220575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4" name="Google Shape;3604;p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350" y="985574"/>
            <a:ext cx="3906974" cy="2069875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05" name="Google Shape;3605;p207"/>
          <p:cNvCxnSpPr/>
          <p:nvPr/>
        </p:nvCxnSpPr>
        <p:spPr>
          <a:xfrm flipH="1">
            <a:off x="3921100" y="1679150"/>
            <a:ext cx="1006800" cy="103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" name="Google Shape;440;p46"/>
          <p:cNvGraphicFramePr/>
          <p:nvPr/>
        </p:nvGraphicFramePr>
        <p:xfrm>
          <a:off x="195300" y="6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</a:tblGrid>
              <a:tr h="82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02/06(목)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02/07(금)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02/08(토)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02/09(일)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02/10(월)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02/11(화)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02/12(수)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석송이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 구축완료,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고객관리기능 완료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주문관리기능 완료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원재료관리 완료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제품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 완료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입출고관리 완료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구현화면과 코드 점검 및 발표준비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2차발표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권정현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crud작업 마무리 준비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기존 계획 crud 완성, 캘린더, 게시판 작업 시작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캘린더,생산재고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캘린더 오류작업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crud페이징처리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캘린더 오류작업/ppt작업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 발표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유찬우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사원목록 출력</a:t>
                      </a:r>
                      <a:br>
                        <a:rPr lang="ko" sz="1000"/>
                      </a:br>
                      <a:r>
                        <a:rPr lang="ko" sz="1000"/>
                        <a:t>페이징처리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사원상세정보 보이기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사원등록 부서목록 부서등록/수정 기능 처리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email송신처리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header 다언어작업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ppt정리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메세지작성/확인 페이지 작업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2차발표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최주철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 작성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2차 발표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 작성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41" name="Google Shape;441;p4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42" name="Google Shape;442;p4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4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진행 일정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p208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208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정기검사</a:t>
            </a:r>
            <a:r>
              <a:rPr lang="ko"/>
              <a:t> 화면 - 권정현</a:t>
            </a:r>
            <a:endParaRPr/>
          </a:p>
        </p:txBody>
      </p:sp>
      <p:sp>
        <p:nvSpPr>
          <p:cNvPr id="3612" name="Google Shape;3612;p208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ko" sz="1071"/>
              <a:t>기계들의 정기검사 기록을</a:t>
            </a:r>
            <a:r>
              <a:rPr lang="ko" sz="1071"/>
              <a:t> 관리합니다.</a:t>
            </a:r>
            <a:endParaRPr sz="107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ko" sz="1071"/>
              <a:t>기계아이디에 해당되는 기계명으로 검색할 수 있도록 하였다.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613" name="Google Shape;3613;p20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614" name="Google Shape;3614;p20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5" name="Google Shape;3615;p20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20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17" name="Google Shape;3617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00" y="991600"/>
            <a:ext cx="4041300" cy="19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8" name="Google Shape;3618;p208"/>
          <p:cNvSpPr/>
          <p:nvPr/>
        </p:nvSpPr>
        <p:spPr>
          <a:xfrm>
            <a:off x="384700" y="1679025"/>
            <a:ext cx="33636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9" name="Google Shape;3619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250" y="1411025"/>
            <a:ext cx="4041300" cy="657225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20" name="Google Shape;3620;p208"/>
          <p:cNvCxnSpPr/>
          <p:nvPr/>
        </p:nvCxnSpPr>
        <p:spPr>
          <a:xfrm flipH="1">
            <a:off x="3598650" y="2162650"/>
            <a:ext cx="1122600" cy="118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209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26" name="Google Shape;3626;p209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생산공정</a:t>
            </a:r>
            <a:r>
              <a:rPr lang="ko"/>
              <a:t> 화면 - 권정현</a:t>
            </a:r>
            <a:endParaRPr/>
          </a:p>
        </p:txBody>
      </p:sp>
      <p:sp>
        <p:nvSpPr>
          <p:cNvPr id="3627" name="Google Shape;3627;p209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87257"/>
              <a:buNone/>
            </a:pPr>
            <a:r>
              <a:rPr lang="ko" sz="1071"/>
              <a:t>생산에 필요한 공정들을 출력</a:t>
            </a:r>
            <a:r>
              <a:rPr lang="ko" sz="1071"/>
              <a:t>합니다.</a:t>
            </a:r>
            <a:endParaRPr sz="107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87257"/>
              <a:buNone/>
            </a:pPr>
            <a:r>
              <a:rPr lang="ko" sz="1071"/>
              <a:t>공정명을 입력하면</a:t>
            </a:r>
            <a:r>
              <a:rPr lang="ko" sz="1071"/>
              <a:t> 검색할 수 있도록 하였다.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기계파트와 재료 파트에서 기계명, 재료명등을 화면에서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출력될수 있도록 하였다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6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65"/>
              <a:buNone/>
            </a:pPr>
            <a:r>
              <a:t/>
            </a:r>
            <a:endParaRPr sz="190"/>
          </a:p>
        </p:txBody>
      </p:sp>
      <p:grpSp>
        <p:nvGrpSpPr>
          <p:cNvPr id="3628" name="Google Shape;3628;p20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629" name="Google Shape;3629;p20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0" name="Google Shape;3630;p20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20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32" name="Google Shape;3632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07650"/>
            <a:ext cx="4132551" cy="193084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3" name="Google Shape;3633;p209"/>
          <p:cNvSpPr/>
          <p:nvPr/>
        </p:nvSpPr>
        <p:spPr>
          <a:xfrm>
            <a:off x="500600" y="1411025"/>
            <a:ext cx="33636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4" name="Google Shape;3634;p209"/>
          <p:cNvSpPr/>
          <p:nvPr/>
        </p:nvSpPr>
        <p:spPr>
          <a:xfrm>
            <a:off x="2774225" y="1760408"/>
            <a:ext cx="1241100" cy="94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35" name="Google Shape;3635;p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200" y="1411025"/>
            <a:ext cx="3455351" cy="64770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36" name="Google Shape;3636;p209"/>
          <p:cNvCxnSpPr/>
          <p:nvPr/>
        </p:nvCxnSpPr>
        <p:spPr>
          <a:xfrm flipH="1">
            <a:off x="3522450" y="1913500"/>
            <a:ext cx="1198800" cy="1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37" name="Google Shape;3637;p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6049" y="2447075"/>
            <a:ext cx="3455350" cy="72390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38" name="Google Shape;3638;p209"/>
          <p:cNvCxnSpPr/>
          <p:nvPr/>
        </p:nvCxnSpPr>
        <p:spPr>
          <a:xfrm rot="10800000">
            <a:off x="3969800" y="2555350"/>
            <a:ext cx="815400" cy="19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210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210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실시간 불량리스트</a:t>
            </a:r>
            <a:r>
              <a:rPr lang="ko"/>
              <a:t> 화면 - 권정현</a:t>
            </a:r>
            <a:endParaRPr/>
          </a:p>
        </p:txBody>
      </p:sp>
      <p:sp>
        <p:nvSpPr>
          <p:cNvPr id="3645" name="Google Shape;3645;p210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생산중 나온 불량에대한 내용을 출력합니다.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공정명을 입력하면 불량리스트를 검색할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 공정파트에서 공정명을 불량유형파트에서 불량유형을 화면에서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출력할 수 있게 했습니다.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9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95"/>
              <a:buNone/>
            </a:pPr>
            <a:r>
              <a:t/>
            </a:r>
            <a:endParaRPr sz="190"/>
          </a:p>
        </p:txBody>
      </p:sp>
      <p:grpSp>
        <p:nvGrpSpPr>
          <p:cNvPr id="3646" name="Google Shape;3646;p21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647" name="Google Shape;3647;p21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8" name="Google Shape;3648;p21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21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50" name="Google Shape;3650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13" y="1019175"/>
            <a:ext cx="3724837" cy="20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1" name="Google Shape;3651;p210"/>
          <p:cNvSpPr/>
          <p:nvPr/>
        </p:nvSpPr>
        <p:spPr>
          <a:xfrm>
            <a:off x="488750" y="1523400"/>
            <a:ext cx="30795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2" name="Google Shape;3652;p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913" y="1244875"/>
            <a:ext cx="3343275" cy="60960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3" name="Google Shape;3653;p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5200" y="2266950"/>
            <a:ext cx="3929900" cy="60960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54" name="Google Shape;3654;p210"/>
          <p:cNvCxnSpPr/>
          <p:nvPr/>
        </p:nvCxnSpPr>
        <p:spPr>
          <a:xfrm flipH="1">
            <a:off x="1661025" y="1578850"/>
            <a:ext cx="3111600" cy="33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5" name="Google Shape;3655;p210"/>
          <p:cNvCxnSpPr>
            <a:stCxn id="3653" idx="1"/>
          </p:cNvCxnSpPr>
          <p:nvPr/>
        </p:nvCxnSpPr>
        <p:spPr>
          <a:xfrm flipH="1">
            <a:off x="3772400" y="2571750"/>
            <a:ext cx="1012800" cy="3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6" name="Google Shape;3656;p210"/>
          <p:cNvSpPr/>
          <p:nvPr/>
        </p:nvSpPr>
        <p:spPr>
          <a:xfrm>
            <a:off x="1140725" y="1854475"/>
            <a:ext cx="513300" cy="93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7" name="Google Shape;3657;p210"/>
          <p:cNvSpPr/>
          <p:nvPr/>
        </p:nvSpPr>
        <p:spPr>
          <a:xfrm>
            <a:off x="3431275" y="1906500"/>
            <a:ext cx="565800" cy="88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1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211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불량처리 결과</a:t>
            </a:r>
            <a:r>
              <a:rPr lang="ko"/>
              <a:t> 화면 - 권정현</a:t>
            </a:r>
            <a:endParaRPr/>
          </a:p>
        </p:txBody>
      </p:sp>
      <p:sp>
        <p:nvSpPr>
          <p:cNvPr id="3664" name="Google Shape;3664;p211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실시간으로 나온 불량을 담당자가 처리한 내역을 출력합니다.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공정명을 입력하면 결과값을 출력해줍니다.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공정파트에서 공정명을 화면에 출력해 주고 실시간 불량처리 아이디를 실시간 불량처리 파트에서 공유해 줍니다.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665" name="Google Shape;3665;p21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666" name="Google Shape;3666;p21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7" name="Google Shape;3667;p21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8" name="Google Shape;3668;p21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69" name="Google Shape;366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725" y="1255513"/>
            <a:ext cx="3276600" cy="657225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0" name="Google Shape;3670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713" y="2069838"/>
            <a:ext cx="3743325" cy="657225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71" name="Google Shape;3671;p211"/>
          <p:cNvCxnSpPr/>
          <p:nvPr/>
        </p:nvCxnSpPr>
        <p:spPr>
          <a:xfrm flipH="1">
            <a:off x="4270850" y="2754788"/>
            <a:ext cx="3216600" cy="68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2" name="Google Shape;3672;p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045800"/>
            <a:ext cx="4116701" cy="19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3" name="Google Shape;3673;p211"/>
          <p:cNvSpPr/>
          <p:nvPr/>
        </p:nvSpPr>
        <p:spPr>
          <a:xfrm>
            <a:off x="474150" y="1560675"/>
            <a:ext cx="33045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4" name="Google Shape;3674;p211"/>
          <p:cNvSpPr/>
          <p:nvPr/>
        </p:nvSpPr>
        <p:spPr>
          <a:xfrm>
            <a:off x="1019325" y="1983650"/>
            <a:ext cx="638700" cy="69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75" name="Google Shape;3675;p211"/>
          <p:cNvCxnSpPr/>
          <p:nvPr/>
        </p:nvCxnSpPr>
        <p:spPr>
          <a:xfrm flipH="1">
            <a:off x="1658025" y="1655738"/>
            <a:ext cx="3216600" cy="68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9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p212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212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작업지시서</a:t>
            </a:r>
            <a:r>
              <a:rPr lang="ko"/>
              <a:t> 화면 - 권정현</a:t>
            </a:r>
            <a:endParaRPr/>
          </a:p>
        </p:txBody>
      </p:sp>
      <p:sp>
        <p:nvSpPr>
          <p:cNvPr id="3682" name="Google Shape;3682;p212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작업지시서를 화면에 출력해 줍니다.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제품명에 따라 작업지시서내역을 검색합니다.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주문파트와 제품파트에서 제품명과 제품갯수, 납기일 등을 화면에 출력해 줍니다.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683" name="Google Shape;3683;p21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684" name="Google Shape;3684;p21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5" name="Google Shape;3685;p21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21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87" name="Google Shape;3687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75" y="972050"/>
            <a:ext cx="3898097" cy="2039662"/>
          </a:xfrm>
          <a:prstGeom prst="rect">
            <a:avLst/>
          </a:prstGeom>
          <a:noFill/>
          <a:ln>
            <a:noFill/>
          </a:ln>
        </p:spPr>
      </p:pic>
      <p:sp>
        <p:nvSpPr>
          <p:cNvPr id="3688" name="Google Shape;3688;p212"/>
          <p:cNvSpPr/>
          <p:nvPr/>
        </p:nvSpPr>
        <p:spPr>
          <a:xfrm>
            <a:off x="366475" y="1468775"/>
            <a:ext cx="33045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89" name="Google Shape;3689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063" y="1074338"/>
            <a:ext cx="3514725" cy="714375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0" name="Google Shape;3690;p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2724" y="2153875"/>
            <a:ext cx="3737225" cy="76200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91" name="Google Shape;3691;p212"/>
          <p:cNvCxnSpPr/>
          <p:nvPr/>
        </p:nvCxnSpPr>
        <p:spPr>
          <a:xfrm flipH="1">
            <a:off x="1715625" y="1736525"/>
            <a:ext cx="3259500" cy="30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2" name="Google Shape;3692;p212"/>
          <p:cNvCxnSpPr>
            <a:stCxn id="3690" idx="1"/>
            <a:endCxn id="3693" idx="3"/>
          </p:cNvCxnSpPr>
          <p:nvPr/>
        </p:nvCxnSpPr>
        <p:spPr>
          <a:xfrm rot="10800000">
            <a:off x="2756024" y="2304475"/>
            <a:ext cx="2066700" cy="23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3" name="Google Shape;3693;p212"/>
          <p:cNvSpPr/>
          <p:nvPr/>
        </p:nvSpPr>
        <p:spPr>
          <a:xfrm>
            <a:off x="1752150" y="1788725"/>
            <a:ext cx="1003800" cy="103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4" name="Google Shape;3694;p212"/>
          <p:cNvSpPr/>
          <p:nvPr/>
        </p:nvSpPr>
        <p:spPr>
          <a:xfrm>
            <a:off x="1104225" y="1773575"/>
            <a:ext cx="584100" cy="104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8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p213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00" name="Google Shape;3700;p213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공정별 생산리스트</a:t>
            </a:r>
            <a:r>
              <a:rPr lang="ko"/>
              <a:t> 화면 - 권정현</a:t>
            </a:r>
            <a:endParaRPr/>
          </a:p>
        </p:txBody>
      </p:sp>
      <p:sp>
        <p:nvSpPr>
          <p:cNvPr id="3701" name="Google Shape;3701;p213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공정별 생산리스트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를 화면에 출력해 줍니다.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공정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명에 따라 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공정별 생산리스트를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 검색합니다.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공정파트에서 공정명을 화면에 출력해 줍니다.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702" name="Google Shape;3702;p21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703" name="Google Shape;3703;p21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4" name="Google Shape;3704;p21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21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06" name="Google Shape;3706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40450"/>
            <a:ext cx="4077776" cy="19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7" name="Google Shape;3707;p213"/>
          <p:cNvSpPr/>
          <p:nvPr/>
        </p:nvSpPr>
        <p:spPr>
          <a:xfrm>
            <a:off x="445850" y="1428725"/>
            <a:ext cx="3378000" cy="23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8" name="Google Shape;3708;p213"/>
          <p:cNvSpPr/>
          <p:nvPr/>
        </p:nvSpPr>
        <p:spPr>
          <a:xfrm>
            <a:off x="1049450" y="1751400"/>
            <a:ext cx="401400" cy="91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09" name="Google Shape;3709;p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113" y="1428713"/>
            <a:ext cx="3152775" cy="600075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10" name="Google Shape;3710;p213"/>
          <p:cNvCxnSpPr>
            <a:stCxn id="3709" idx="1"/>
            <a:endCxn id="3708" idx="3"/>
          </p:cNvCxnSpPr>
          <p:nvPr/>
        </p:nvCxnSpPr>
        <p:spPr>
          <a:xfrm flipH="1">
            <a:off x="1450713" y="1728750"/>
            <a:ext cx="3524400" cy="47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4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214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16" name="Google Shape;3716;p214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생산결과관리</a:t>
            </a:r>
            <a:r>
              <a:rPr lang="ko"/>
              <a:t> 화면 - 권정현</a:t>
            </a:r>
            <a:endParaRPr/>
          </a:p>
        </p:txBody>
      </p:sp>
      <p:sp>
        <p:nvSpPr>
          <p:cNvPr id="3717" name="Google Shape;3717;p214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생산결과를 화면에 출력해 줍니다.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제품명을 입력하면 생산결과를 검색할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작업지시서와 실시간 생산리스트에서 제품명과 생산 갯수를 화면에 출력해.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줍니다.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9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95"/>
              <a:buNone/>
            </a:pPr>
            <a:r>
              <a:t/>
            </a:r>
            <a:endParaRPr sz="190"/>
          </a:p>
        </p:txBody>
      </p:sp>
      <p:grpSp>
        <p:nvGrpSpPr>
          <p:cNvPr id="3718" name="Google Shape;3718;p21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719" name="Google Shape;3719;p21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0" name="Google Shape;3720;p21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21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22" name="Google Shape;3722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25" y="1138788"/>
            <a:ext cx="4068649" cy="1659313"/>
          </a:xfrm>
          <a:prstGeom prst="rect">
            <a:avLst/>
          </a:prstGeom>
          <a:noFill/>
          <a:ln>
            <a:noFill/>
          </a:ln>
        </p:spPr>
      </p:pic>
      <p:sp>
        <p:nvSpPr>
          <p:cNvPr id="3723" name="Google Shape;3723;p214"/>
          <p:cNvSpPr/>
          <p:nvPr/>
        </p:nvSpPr>
        <p:spPr>
          <a:xfrm>
            <a:off x="415725" y="1727800"/>
            <a:ext cx="3378000" cy="23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24" name="Google Shape;3724;p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175" y="1217100"/>
            <a:ext cx="3867150" cy="62865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25" name="Google Shape;3725;p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400" y="2121325"/>
            <a:ext cx="3941300" cy="59055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6" name="Google Shape;3726;p214"/>
          <p:cNvCxnSpPr/>
          <p:nvPr/>
        </p:nvCxnSpPr>
        <p:spPr>
          <a:xfrm flipH="1">
            <a:off x="1451113" y="1771650"/>
            <a:ext cx="3524400" cy="47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7" name="Google Shape;3727;p214"/>
          <p:cNvCxnSpPr/>
          <p:nvPr/>
        </p:nvCxnSpPr>
        <p:spPr>
          <a:xfrm rot="10800000">
            <a:off x="2089949" y="2372700"/>
            <a:ext cx="2779200" cy="4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8" name="Google Shape;3728;p214"/>
          <p:cNvSpPr/>
          <p:nvPr/>
        </p:nvSpPr>
        <p:spPr>
          <a:xfrm>
            <a:off x="987925" y="2080975"/>
            <a:ext cx="463200" cy="4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9" name="Google Shape;3729;p214"/>
          <p:cNvSpPr/>
          <p:nvPr/>
        </p:nvSpPr>
        <p:spPr>
          <a:xfrm>
            <a:off x="1538938" y="2080975"/>
            <a:ext cx="463200" cy="43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3" name="Shape 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Google Shape;3734;p215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15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생산결과관리 </a:t>
            </a:r>
            <a:r>
              <a:rPr lang="ko"/>
              <a:t>등록</a:t>
            </a:r>
            <a:r>
              <a:rPr lang="ko"/>
              <a:t>화면 - 권정현</a:t>
            </a:r>
            <a:endParaRPr/>
          </a:p>
        </p:txBody>
      </p:sp>
      <p:sp>
        <p:nvSpPr>
          <p:cNvPr id="3736" name="Google Shape;3736;p215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제품 생산 아이디는 실시간 생산리스트에서 최종생산공정이 완료된 아이디만을 등록할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제품명은 작업지시서에 등록된 제품만 등록할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737" name="Google Shape;3737;p21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738" name="Google Shape;3738;p21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9" name="Google Shape;3739;p21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21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41" name="Google Shape;3741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0" y="1012950"/>
            <a:ext cx="3871649" cy="19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2" name="Google Shape;3742;p215"/>
          <p:cNvSpPr/>
          <p:nvPr/>
        </p:nvSpPr>
        <p:spPr>
          <a:xfrm>
            <a:off x="472200" y="1454025"/>
            <a:ext cx="3871800" cy="36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43" name="Google Shape;3743;p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750" y="3708950"/>
            <a:ext cx="3924075" cy="47625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4" name="Google Shape;3744;p2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150" y="2522875"/>
            <a:ext cx="4068649" cy="809625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5" name="Google Shape;3745;p2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7137" y="1138800"/>
            <a:ext cx="3941300" cy="59055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46" name="Google Shape;3746;p215"/>
          <p:cNvCxnSpPr>
            <a:stCxn id="3745" idx="1"/>
            <a:endCxn id="3742" idx="3"/>
          </p:cNvCxnSpPr>
          <p:nvPr/>
        </p:nvCxnSpPr>
        <p:spPr>
          <a:xfrm flipH="1">
            <a:off x="4343937" y="1434075"/>
            <a:ext cx="373200" cy="20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7" name="Google Shape;3747;p215"/>
          <p:cNvCxnSpPr/>
          <p:nvPr/>
        </p:nvCxnSpPr>
        <p:spPr>
          <a:xfrm rot="10800000">
            <a:off x="4845825" y="1761150"/>
            <a:ext cx="23700" cy="81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8" name="Google Shape;3748;p215"/>
          <p:cNvCxnSpPr/>
          <p:nvPr/>
        </p:nvCxnSpPr>
        <p:spPr>
          <a:xfrm rot="10800000">
            <a:off x="4989075" y="3273275"/>
            <a:ext cx="2700" cy="51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49" name="Google Shape;3749;p2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8775" y="1840850"/>
            <a:ext cx="3702575" cy="628650"/>
          </a:xfrm>
          <a:prstGeom prst="rect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50" name="Google Shape;3750;p215"/>
          <p:cNvCxnSpPr>
            <a:stCxn id="3749" idx="1"/>
          </p:cNvCxnSpPr>
          <p:nvPr/>
        </p:nvCxnSpPr>
        <p:spPr>
          <a:xfrm rot="10800000">
            <a:off x="939875" y="1761275"/>
            <a:ext cx="3978900" cy="39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1" name="Google Shape;3751;p215"/>
          <p:cNvSpPr/>
          <p:nvPr/>
        </p:nvSpPr>
        <p:spPr>
          <a:xfrm>
            <a:off x="5849600" y="3829950"/>
            <a:ext cx="520200" cy="20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5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p216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216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월간 불량 등록</a:t>
            </a:r>
            <a:r>
              <a:rPr lang="ko"/>
              <a:t>화면 - 권정현</a:t>
            </a:r>
            <a:endParaRPr/>
          </a:p>
        </p:txBody>
      </p:sp>
      <p:sp>
        <p:nvSpPr>
          <p:cNvPr id="3758" name="Google Shape;3758;p216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캘린더에서 빈칸을 클릭하면 불량날짜를 등록할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들록/수정시 불량처리결과 기록이 있는 경우만 결과를 등록할 수 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내용 클릭시 수정 삭제가 가능합니다.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responseEntity로 여러개의 sql데이터를 출력하기 위해서 vo로 2개의 데이터를 가져올 수 있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도록 만들고 리턴값으로 2</a:t>
            </a:r>
            <a:r>
              <a:rPr lang="ko" sz="1100">
                <a:latin typeface="Arial"/>
                <a:ea typeface="Arial"/>
                <a:cs typeface="Arial"/>
                <a:sym typeface="Arial"/>
              </a:rPr>
              <a:t>개의 데이터를 리턴하게 해줍니다.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55"/>
              <a:buNone/>
            </a:pPr>
            <a:r>
              <a:t/>
            </a:r>
            <a:endParaRPr sz="190"/>
          </a:p>
        </p:txBody>
      </p:sp>
      <p:grpSp>
        <p:nvGrpSpPr>
          <p:cNvPr id="3759" name="Google Shape;3759;p21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760" name="Google Shape;3760;p21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1" name="Google Shape;3761;p21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21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63" name="Google Shape;3763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75" y="929125"/>
            <a:ext cx="3631774" cy="21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4" name="Google Shape;3764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9750" y="3055450"/>
            <a:ext cx="37872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5" name="Google Shape;3765;p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9750" y="1187775"/>
            <a:ext cx="4132576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6" name="Google Shape;3766;p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7275" y="1914525"/>
            <a:ext cx="3962400" cy="65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7" name="Google Shape;3767;p216"/>
          <p:cNvCxnSpPr/>
          <p:nvPr/>
        </p:nvCxnSpPr>
        <p:spPr>
          <a:xfrm flipH="1" rot="10800000">
            <a:off x="4964400" y="1505650"/>
            <a:ext cx="2144700" cy="154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8" name="Google Shape;3768;p216"/>
          <p:cNvCxnSpPr/>
          <p:nvPr/>
        </p:nvCxnSpPr>
        <p:spPr>
          <a:xfrm rot="10800000">
            <a:off x="5031975" y="1524725"/>
            <a:ext cx="2700" cy="51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9" name="Google Shape;3769;p216"/>
          <p:cNvSpPr/>
          <p:nvPr/>
        </p:nvSpPr>
        <p:spPr>
          <a:xfrm>
            <a:off x="6506650" y="1259125"/>
            <a:ext cx="2372700" cy="36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0" name="Google Shape;3770;p216"/>
          <p:cNvSpPr/>
          <p:nvPr/>
        </p:nvSpPr>
        <p:spPr>
          <a:xfrm>
            <a:off x="4830146" y="3586725"/>
            <a:ext cx="2561700" cy="36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4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Google Shape;3775;p217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76" name="Google Shape;3776;p217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근태관리</a:t>
            </a:r>
            <a:r>
              <a:rPr lang="ko"/>
              <a:t> 화면 - 권정현</a:t>
            </a:r>
            <a:endParaRPr/>
          </a:p>
        </p:txBody>
      </p:sp>
      <p:sp>
        <p:nvSpPr>
          <p:cNvPr id="3777" name="Google Shape;3777;p217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>
                <a:latin typeface="Arial"/>
                <a:ea typeface="Arial"/>
                <a:cs typeface="Arial"/>
                <a:sym typeface="Arial"/>
              </a:rPr>
              <a:t>vue로 근태정보리스트를 출력합니다.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>
                <a:latin typeface="Arial"/>
                <a:ea typeface="Arial"/>
                <a:cs typeface="Arial"/>
                <a:sym typeface="Arial"/>
              </a:rPr>
              <a:t>등록버튼 클릭시 등록모달창이 출력됩니다.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>
                <a:latin typeface="Arial"/>
                <a:ea typeface="Arial"/>
                <a:cs typeface="Arial"/>
                <a:sym typeface="Arial"/>
              </a:rPr>
              <a:t>출력된 페이지 클릭시 번호에 따른 수정/삭제모달창이 클릭됩니다.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>
                <a:latin typeface="Arial"/>
                <a:ea typeface="Arial"/>
                <a:cs typeface="Arial"/>
                <a:sym typeface="Arial"/>
              </a:rPr>
              <a:t>하루마다  근무날짜 출근시간 퇴근시간등이 오전 12:00에 맞게 등록됩니다.  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>
                <a:latin typeface="Arial"/>
                <a:ea typeface="Arial"/>
                <a:cs typeface="Arial"/>
                <a:sym typeface="Arial"/>
              </a:rPr>
              <a:t>날짜와 시간을 등록할때 등록값에 9시간이 추가되는  것을 방지합니다.           </a:t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95"/>
              <a:buNone/>
            </a:pPr>
            <a:r>
              <a:t/>
            </a:r>
            <a:endParaRPr sz="190"/>
          </a:p>
        </p:txBody>
      </p:sp>
      <p:grpSp>
        <p:nvGrpSpPr>
          <p:cNvPr id="3778" name="Google Shape;3778;p21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779" name="Google Shape;3779;p21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0" name="Google Shape;3780;p21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21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82" name="Google Shape;3782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5275"/>
            <a:ext cx="4187700" cy="20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3" name="Google Shape;3783;p217"/>
          <p:cNvSpPr/>
          <p:nvPr/>
        </p:nvSpPr>
        <p:spPr>
          <a:xfrm>
            <a:off x="349125" y="1325100"/>
            <a:ext cx="3584100" cy="23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4" name="Google Shape;3784;p217"/>
          <p:cNvSpPr/>
          <p:nvPr/>
        </p:nvSpPr>
        <p:spPr>
          <a:xfrm>
            <a:off x="492400" y="1687400"/>
            <a:ext cx="3915300" cy="18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5" name="Google Shape;3785;p217"/>
          <p:cNvSpPr/>
          <p:nvPr/>
        </p:nvSpPr>
        <p:spPr>
          <a:xfrm>
            <a:off x="4167325" y="1325100"/>
            <a:ext cx="332100" cy="23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86" name="Google Shape;3786;p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582" y="1015275"/>
            <a:ext cx="3780526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7" name="Google Shape;3787;p217"/>
          <p:cNvSpPr/>
          <p:nvPr/>
        </p:nvSpPr>
        <p:spPr>
          <a:xfrm>
            <a:off x="4733525" y="939075"/>
            <a:ext cx="3954300" cy="131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88" name="Google Shape;3788;p217"/>
          <p:cNvCxnSpPr/>
          <p:nvPr/>
        </p:nvCxnSpPr>
        <p:spPr>
          <a:xfrm flipH="1">
            <a:off x="3376513" y="1924050"/>
            <a:ext cx="1751400" cy="220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89" name="Google Shape;3789;p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785" y="3593348"/>
            <a:ext cx="378979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0" name="Google Shape;3790;p217"/>
          <p:cNvSpPr/>
          <p:nvPr/>
        </p:nvSpPr>
        <p:spPr>
          <a:xfrm>
            <a:off x="4735175" y="3555175"/>
            <a:ext cx="3915300" cy="131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91" name="Google Shape;3791;p217"/>
          <p:cNvCxnSpPr>
            <a:stCxn id="3790" idx="1"/>
          </p:cNvCxnSpPr>
          <p:nvPr/>
        </p:nvCxnSpPr>
        <p:spPr>
          <a:xfrm flipH="1">
            <a:off x="3330875" y="4212475"/>
            <a:ext cx="1404300" cy="27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2" name="Google Shape;3792;p217"/>
          <p:cNvSpPr txBox="1"/>
          <p:nvPr/>
        </p:nvSpPr>
        <p:spPr>
          <a:xfrm>
            <a:off x="4860725" y="2947625"/>
            <a:ext cx="3664200" cy="447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scheduler를 통해서 일정 시간마다 적용되는 코드를 적용했습니다.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93" name="Google Shape;3793;p2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988" y="2339388"/>
            <a:ext cx="250507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4" name="Google Shape;3794;p217"/>
          <p:cNvSpPr/>
          <p:nvPr/>
        </p:nvSpPr>
        <p:spPr>
          <a:xfrm>
            <a:off x="4991775" y="2485375"/>
            <a:ext cx="1204500" cy="18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95" name="Google Shape;3795;p217"/>
          <p:cNvCxnSpPr>
            <a:stCxn id="3794" idx="2"/>
            <a:endCxn id="3792" idx="0"/>
          </p:cNvCxnSpPr>
          <p:nvPr/>
        </p:nvCxnSpPr>
        <p:spPr>
          <a:xfrm>
            <a:off x="5594025" y="2668675"/>
            <a:ext cx="1098900" cy="27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6" name="Google Shape;3796;p217"/>
          <p:cNvCxnSpPr>
            <a:stCxn id="3794" idx="0"/>
          </p:cNvCxnSpPr>
          <p:nvPr/>
        </p:nvCxnSpPr>
        <p:spPr>
          <a:xfrm flipH="1" rot="10800000">
            <a:off x="5594025" y="1469275"/>
            <a:ext cx="985800" cy="101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7" name="Google Shape;3797;p217"/>
          <p:cNvSpPr/>
          <p:nvPr/>
        </p:nvSpPr>
        <p:spPr>
          <a:xfrm>
            <a:off x="4845825" y="1276975"/>
            <a:ext cx="2418300" cy="18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8" name="Google Shape;3798;p217"/>
          <p:cNvSpPr/>
          <p:nvPr/>
        </p:nvSpPr>
        <p:spPr>
          <a:xfrm>
            <a:off x="5127925" y="1808200"/>
            <a:ext cx="813000" cy="18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9" name="Google Shape;449;p47"/>
          <p:cNvGraphicFramePr/>
          <p:nvPr/>
        </p:nvGraphicFramePr>
        <p:xfrm>
          <a:off x="195300" y="6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</a:tblGrid>
              <a:tr h="71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02/13(목)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02/14(금)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02/15(토)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02/16(일)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02/17(월)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02/18(화)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02/19(수)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석송이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판매현황 차트  및 캘린더작업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파일업로드 및 다운로드기능 추가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파일업로드 및 다운로드기능 마무리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다국어기능마무리 및 발표준비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피드백내용 반영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권정현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근태관리 vue작업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근태관리 날짜별 자동등록및 자동 업데이트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근태관리 오류 1차해결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재고관리 조회 완성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모든 작업물 통합처리(부트스트랩적용)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피드백반영,단위테스트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유찬우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메세지 기능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켈린더 기능 작업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켈린더 기능 작동 확인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헤더 사이드바 기능 점검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단위테스트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최주철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 작성</a:t>
                      </a:r>
                      <a:br>
                        <a:rPr lang="ko" sz="1000"/>
                      </a:br>
                      <a:r>
                        <a:rPr lang="ko" sz="1000"/>
                        <a:t>게시판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읽음/안읽음 구현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 작성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게시판 작성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답변글 보이기 안보이기 구현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게시판 카테고리 검색기능 마무리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 작성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댓글기능 마무리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피드백 적용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윤한결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 작성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 작성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CRUD jsp 빼고 작성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jsp 작성(CRUD 완료)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단위 테스트 완료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 작성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50" name="Google Shape;450;p4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1" name="Google Shape;451;p4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4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진행 일정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Google Shape;3803;p218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218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근태관리 </a:t>
            </a:r>
            <a:r>
              <a:rPr lang="ko"/>
              <a:t>모달창</a:t>
            </a:r>
            <a:r>
              <a:rPr lang="ko"/>
              <a:t>화면 - 권정현</a:t>
            </a:r>
            <a:endParaRPr/>
          </a:p>
        </p:txBody>
      </p:sp>
      <p:sp>
        <p:nvSpPr>
          <p:cNvPr id="3805" name="Google Shape;3805;p218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>
                <a:latin typeface="Arial"/>
                <a:ea typeface="Arial"/>
                <a:cs typeface="Arial"/>
                <a:sym typeface="Arial"/>
              </a:rPr>
              <a:t>근태 상세에서 출근버튼 클릭시 출근 시간이 현재 시간으로 자동으로 업데이트 되고 퇴근클릭시 퇴근시간이 현재시간으로 자동으로 업데이트 됩니다.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>
                <a:latin typeface="Arial"/>
                <a:ea typeface="Arial"/>
                <a:cs typeface="Arial"/>
                <a:sym typeface="Arial"/>
              </a:rPr>
              <a:t>수정/삭제클릭시 수정/삭제 매커니즘이 적용됩니다.</a:t>
            </a:r>
            <a:r>
              <a:rPr lang="ko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>
                <a:latin typeface="Arial"/>
                <a:ea typeface="Arial"/>
                <a:cs typeface="Arial"/>
                <a:sym typeface="Arial"/>
              </a:rPr>
              <a:t>모달로 출력할 데이터를 받습니다.</a:t>
            </a:r>
            <a:r>
              <a:rPr lang="ko" sz="900">
                <a:latin typeface="Arial"/>
                <a:ea typeface="Arial"/>
                <a:cs typeface="Arial"/>
                <a:sym typeface="Arial"/>
              </a:rPr>
              <a:t>    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>
                <a:latin typeface="Arial"/>
                <a:ea typeface="Arial"/>
                <a:cs typeface="Arial"/>
                <a:sym typeface="Arial"/>
              </a:rPr>
              <a:t>axios</a:t>
            </a:r>
            <a:r>
              <a:rPr lang="ko" sz="900">
                <a:latin typeface="Arial"/>
                <a:ea typeface="Arial"/>
                <a:cs typeface="Arial"/>
                <a:sym typeface="Arial"/>
              </a:rPr>
              <a:t>를 이용해서 vue에 등록/수정/삭제관련 데이터를 받습니다.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806" name="Google Shape;3806;p21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807" name="Google Shape;3807;p21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8" name="Google Shape;3808;p21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21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10" name="Google Shape;3810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00" y="989650"/>
            <a:ext cx="3683750" cy="20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1" name="Google Shape;3811;p218"/>
          <p:cNvSpPr/>
          <p:nvPr/>
        </p:nvSpPr>
        <p:spPr>
          <a:xfrm>
            <a:off x="1250225" y="2571750"/>
            <a:ext cx="2783400" cy="28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12" name="Google Shape;3812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7750" y="909138"/>
            <a:ext cx="3973051" cy="1651268"/>
          </a:xfrm>
          <a:prstGeom prst="rect">
            <a:avLst/>
          </a:prstGeom>
          <a:noFill/>
          <a:ln>
            <a:noFill/>
          </a:ln>
        </p:spPr>
      </p:pic>
      <p:sp>
        <p:nvSpPr>
          <p:cNvPr id="3813" name="Google Shape;3813;p218"/>
          <p:cNvSpPr/>
          <p:nvPr/>
        </p:nvSpPr>
        <p:spPr>
          <a:xfrm>
            <a:off x="4787675" y="924075"/>
            <a:ext cx="3973200" cy="50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14" name="Google Shape;3814;p218"/>
          <p:cNvCxnSpPr/>
          <p:nvPr/>
        </p:nvCxnSpPr>
        <p:spPr>
          <a:xfrm flipH="1">
            <a:off x="2089913" y="1431975"/>
            <a:ext cx="3765300" cy="269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15" name="Google Shape;3815;p2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100" y="2625350"/>
            <a:ext cx="4187699" cy="2200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6" name="Google Shape;3816;p218"/>
          <p:cNvSpPr/>
          <p:nvPr/>
        </p:nvSpPr>
        <p:spPr>
          <a:xfrm>
            <a:off x="4885075" y="3607975"/>
            <a:ext cx="3973200" cy="88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7" name="Google Shape;3817;p218"/>
          <p:cNvSpPr/>
          <p:nvPr/>
        </p:nvSpPr>
        <p:spPr>
          <a:xfrm>
            <a:off x="4885075" y="1942863"/>
            <a:ext cx="3973200" cy="50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18" name="Google Shape;3818;p218"/>
          <p:cNvCxnSpPr>
            <a:stCxn id="3816" idx="1"/>
          </p:cNvCxnSpPr>
          <p:nvPr/>
        </p:nvCxnSpPr>
        <p:spPr>
          <a:xfrm flipH="1">
            <a:off x="3677575" y="4048975"/>
            <a:ext cx="1207500" cy="37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9" name="Google Shape;3819;p218"/>
          <p:cNvCxnSpPr/>
          <p:nvPr/>
        </p:nvCxnSpPr>
        <p:spPr>
          <a:xfrm flipH="1">
            <a:off x="3197725" y="2491325"/>
            <a:ext cx="2442000" cy="180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Google Shape;3824;p219"/>
          <p:cNvSpPr txBox="1"/>
          <p:nvPr>
            <p:ph idx="2" type="body"/>
          </p:nvPr>
        </p:nvSpPr>
        <p:spPr>
          <a:xfrm>
            <a:off x="311700" y="587625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전체적 세션처리</a:t>
            </a:r>
            <a:r>
              <a:rPr lang="ko"/>
              <a:t> - 권정현</a:t>
            </a:r>
            <a:endParaRPr/>
          </a:p>
        </p:txBody>
      </p:sp>
      <p:sp>
        <p:nvSpPr>
          <p:cNvPr id="3825" name="Google Shape;3825;p219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javascript로 auth와 deptno에 따라서 페이지 접근 권한을 설정했습니다.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userRole == 9 일때와 userRole이2이상이고 deptno가 40일때 만 페이지 접속 함수가 적용되도록 설정했습니다.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권한이 없을때 접근시 경고창이 출력되고 접근이 차단됩니다.</a:t>
            </a:r>
            <a:endParaRPr/>
          </a:p>
        </p:txBody>
      </p:sp>
      <p:grpSp>
        <p:nvGrpSpPr>
          <p:cNvPr id="3826" name="Google Shape;3826;p21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827" name="Google Shape;3827;p21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8" name="Google Shape;3828;p21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21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30" name="Google Shape;3830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725" y="694800"/>
            <a:ext cx="5610225" cy="2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219"/>
          <p:cNvSpPr/>
          <p:nvPr/>
        </p:nvSpPr>
        <p:spPr>
          <a:xfrm>
            <a:off x="3081175" y="694800"/>
            <a:ext cx="4182900" cy="41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2" name="Google Shape;3832;p219"/>
          <p:cNvSpPr/>
          <p:nvPr/>
        </p:nvSpPr>
        <p:spPr>
          <a:xfrm>
            <a:off x="3290875" y="1113300"/>
            <a:ext cx="3973200" cy="85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220"/>
          <p:cNvSpPr txBox="1"/>
          <p:nvPr>
            <p:ph idx="2" type="body"/>
          </p:nvPr>
        </p:nvSpPr>
        <p:spPr>
          <a:xfrm>
            <a:off x="311700" y="587625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전체적 세션처리 - 권정현</a:t>
            </a:r>
            <a:endParaRPr/>
          </a:p>
        </p:txBody>
      </p:sp>
      <p:sp>
        <p:nvSpPr>
          <p:cNvPr id="3838" name="Google Shape;3838;p220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c로 세션 auth와 deptno를 받아서 auth</a:t>
            </a:r>
            <a:r>
              <a:rPr lang="ko"/>
              <a:t>는 userRole로 deptno는 deptRole로 설정했으며 null값일 때 숫자형이므로 0으로 설정하도록 했습니다.</a:t>
            </a:r>
            <a:endParaRPr/>
          </a:p>
        </p:txBody>
      </p:sp>
      <p:grpSp>
        <p:nvGrpSpPr>
          <p:cNvPr id="3839" name="Google Shape;3839;p22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840" name="Google Shape;3840;p22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1" name="Google Shape;3841;p22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22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43" name="Google Shape;3843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200" y="677325"/>
            <a:ext cx="4833826" cy="8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p221"/>
          <p:cNvSpPr txBox="1"/>
          <p:nvPr>
            <p:ph idx="2" type="body"/>
          </p:nvPr>
        </p:nvSpPr>
        <p:spPr>
          <a:xfrm>
            <a:off x="311700" y="587625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전체적 세션처리 - 권정현</a:t>
            </a:r>
            <a:endParaRPr/>
          </a:p>
        </p:txBody>
      </p:sp>
      <p:sp>
        <p:nvSpPr>
          <p:cNvPr id="3849" name="Google Shape;3849;p221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Integer</a:t>
            </a:r>
            <a:r>
              <a:rPr lang="ko"/>
              <a:t>로 숫자형 데이터를 변수로 지정해서 세션값을 받습니다.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받은 세션값이 9가 아니고 권한이 2이하이거나 deptno가 40이 아닐때 접근을 차단합니다.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외부에서 url로 접근할 경우 해당되며 null값일때는 0으로 해서 오류없이 메인페이지로 이동시킵니다.</a:t>
            </a:r>
            <a:endParaRPr/>
          </a:p>
        </p:txBody>
      </p:sp>
      <p:grpSp>
        <p:nvGrpSpPr>
          <p:cNvPr id="3850" name="Google Shape;3850;p22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851" name="Google Shape;3851;p22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2" name="Google Shape;3852;p22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22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54" name="Google Shape;3854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325" y="638275"/>
            <a:ext cx="6342375" cy="22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5" name="Google Shape;3855;p221"/>
          <p:cNvSpPr/>
          <p:nvPr/>
        </p:nvSpPr>
        <p:spPr>
          <a:xfrm>
            <a:off x="2716150" y="840800"/>
            <a:ext cx="5953200" cy="41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6" name="Google Shape;3856;p221"/>
          <p:cNvSpPr/>
          <p:nvPr/>
        </p:nvSpPr>
        <p:spPr>
          <a:xfrm>
            <a:off x="2716150" y="1259300"/>
            <a:ext cx="5770800" cy="149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22"/>
          <p:cNvSpPr txBox="1"/>
          <p:nvPr>
            <p:ph idx="2" type="body"/>
          </p:nvPr>
        </p:nvSpPr>
        <p:spPr>
          <a:xfrm>
            <a:off x="311700" y="587625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월별 불량 관리 - 권정현</a:t>
            </a:r>
            <a:endParaRPr/>
          </a:p>
        </p:txBody>
      </p:sp>
      <p:sp>
        <p:nvSpPr>
          <p:cNvPr id="3862" name="Google Shape;3862;p222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캘린더에서 날짜 클릭시 모달창이 발생하지만 권한이 없는 경우에는 경고창을 출력하고 이벤트가 발생하지 않도록 코드를 설정하여 모달창이 발생하지 않습니다.</a:t>
            </a:r>
            <a:endParaRPr/>
          </a:p>
        </p:txBody>
      </p:sp>
      <p:grpSp>
        <p:nvGrpSpPr>
          <p:cNvPr id="3863" name="Google Shape;3863;p22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864" name="Google Shape;3864;p22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5" name="Google Shape;3865;p22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22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67" name="Google Shape;3867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813" y="989625"/>
            <a:ext cx="456247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8" name="Google Shape;3868;p222"/>
          <p:cNvSpPr/>
          <p:nvPr/>
        </p:nvSpPr>
        <p:spPr>
          <a:xfrm>
            <a:off x="2879100" y="989625"/>
            <a:ext cx="4239000" cy="67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223"/>
          <p:cNvSpPr txBox="1"/>
          <p:nvPr>
            <p:ph idx="2" type="body"/>
          </p:nvPr>
        </p:nvSpPr>
        <p:spPr>
          <a:xfrm>
            <a:off x="311700" y="587625"/>
            <a:ext cx="8520600" cy="2453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근태</a:t>
            </a:r>
            <a:r>
              <a:rPr lang="ko"/>
              <a:t> 관리 - 권정현</a:t>
            </a:r>
            <a:endParaRPr/>
          </a:p>
        </p:txBody>
      </p:sp>
      <p:sp>
        <p:nvSpPr>
          <p:cNvPr id="3874" name="Google Shape;3874;p223"/>
          <p:cNvSpPr txBox="1"/>
          <p:nvPr>
            <p:ph idx="2" type="body"/>
          </p:nvPr>
        </p:nvSpPr>
        <p:spPr>
          <a:xfrm>
            <a:off x="311700" y="3225300"/>
            <a:ext cx="85206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모달창에 권한이 없을때는 수정,삭제 버튼이 제공되지 않고 사원번호에 따라서 사원번호가 세션에 따른 접속자 자신의 사원번호일때만 출퇴근 버튼을 클릭할수 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권한이 없고 사원번호가 다른사람일 때는 상세 데이터를 확인만 할 수 있습니다. </a:t>
            </a:r>
            <a:endParaRPr/>
          </a:p>
        </p:txBody>
      </p:sp>
      <p:grpSp>
        <p:nvGrpSpPr>
          <p:cNvPr id="3875" name="Google Shape;3875;p22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876" name="Google Shape;3876;p22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7" name="Google Shape;3877;p22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22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79" name="Google Shape;3879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750" y="613596"/>
            <a:ext cx="6343650" cy="24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0" name="Google Shape;3880;p223"/>
          <p:cNvSpPr/>
          <p:nvPr/>
        </p:nvSpPr>
        <p:spPr>
          <a:xfrm>
            <a:off x="2979475" y="724975"/>
            <a:ext cx="5106000" cy="73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1" name="Google Shape;3881;p223"/>
          <p:cNvSpPr/>
          <p:nvPr/>
        </p:nvSpPr>
        <p:spPr>
          <a:xfrm>
            <a:off x="2979475" y="1478775"/>
            <a:ext cx="3326400" cy="68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p224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87" name="Google Shape;3887;p224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자재관리</a:t>
            </a:r>
            <a:r>
              <a:rPr lang="ko"/>
              <a:t> 화면 - 권정현</a:t>
            </a:r>
            <a:endParaRPr/>
          </a:p>
        </p:txBody>
      </p:sp>
      <p:sp>
        <p:nvSpPr>
          <p:cNvPr id="3888" name="Google Shape;3888;p224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입출고와 공정별생산관리에서 데이터를 받아서 입고량과 사용량을 재료명에 따라 다르게 데이터가 나오도록 했습니다.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최종점검일은 재료 사용을 기록한 시간이나 입고한 시간중 가장 빠른 시간대가 나오도록 했습니다.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889" name="Google Shape;3889;p22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890" name="Google Shape;3890;p22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1" name="Google Shape;3891;p22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2" name="Google Shape;3892;p22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93" name="Google Shape;3893;p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69937"/>
            <a:ext cx="4187700" cy="2082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94" name="Google Shape;3894;p224"/>
          <p:cNvSpPr/>
          <p:nvPr/>
        </p:nvSpPr>
        <p:spPr>
          <a:xfrm>
            <a:off x="430900" y="1460425"/>
            <a:ext cx="3378000" cy="23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5" name="Google Shape;3895;p224"/>
          <p:cNvSpPr/>
          <p:nvPr/>
        </p:nvSpPr>
        <p:spPr>
          <a:xfrm>
            <a:off x="1790550" y="1831850"/>
            <a:ext cx="2233800" cy="98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96" name="Google Shape;3896;p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470" y="1112850"/>
            <a:ext cx="394400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224"/>
          <p:cNvSpPr/>
          <p:nvPr/>
        </p:nvSpPr>
        <p:spPr>
          <a:xfrm>
            <a:off x="4990950" y="1517400"/>
            <a:ext cx="3578100" cy="98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98" name="Google Shape;3898;p224"/>
          <p:cNvCxnSpPr>
            <a:stCxn id="3897" idx="1"/>
          </p:cNvCxnSpPr>
          <p:nvPr/>
        </p:nvCxnSpPr>
        <p:spPr>
          <a:xfrm flipH="1">
            <a:off x="2737650" y="2011350"/>
            <a:ext cx="2253300" cy="30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225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04" name="Google Shape;3904;p225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905" name="Google Shape;3905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06" name="Google Shape;3906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7" name="Google Shape;3907;p225"/>
          <p:cNvSpPr txBox="1"/>
          <p:nvPr/>
        </p:nvSpPr>
        <p:spPr>
          <a:xfrm>
            <a:off x="1765650" y="1792225"/>
            <a:ext cx="6006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구현(생산/제조관리)-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리스크 관리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p226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226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리스크 관리 게시판 리스트</a:t>
            </a:r>
            <a:r>
              <a:rPr lang="ko"/>
              <a:t> - </a:t>
            </a:r>
            <a:r>
              <a:rPr lang="ko"/>
              <a:t>윤한결</a:t>
            </a:r>
            <a:endParaRPr/>
          </a:p>
        </p:txBody>
      </p:sp>
      <p:sp>
        <p:nvSpPr>
          <p:cNvPr id="3914" name="Google Shape;3914;p226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게시판 글을 리스트로 볼 수 있습니다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915" name="Google Shape;3915;p22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916" name="Google Shape;3916;p22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7" name="Google Shape;3917;p22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22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19" name="Google Shape;3919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575" y="1032100"/>
            <a:ext cx="407822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0" name="Google Shape;3920;p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00" y="995875"/>
            <a:ext cx="4028799" cy="19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p227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227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리스크 관리 게시판 상세 페이지</a:t>
            </a:r>
            <a:r>
              <a:rPr lang="ko"/>
              <a:t> - 윤한결</a:t>
            </a:r>
            <a:endParaRPr/>
          </a:p>
        </p:txBody>
      </p:sp>
      <p:sp>
        <p:nvSpPr>
          <p:cNvPr id="3927" name="Google Shape;3927;p227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게시글을 보고 수정,삭제하고 답글을 달 수 있습니다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첨부파일도 같이 수정, 삭제하고 답글에 첨부할 수 있습니다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928" name="Google Shape;3928;p22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929" name="Google Shape;3929;p22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0" name="Google Shape;3930;p22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1" name="Google Shape;3931;p22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32" name="Google Shape;3932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850" y="1143000"/>
            <a:ext cx="40579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75" y="968725"/>
            <a:ext cx="4057924" cy="19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/>
          <p:nvPr/>
        </p:nvSpPr>
        <p:spPr>
          <a:xfrm>
            <a:off x="3797975" y="0"/>
            <a:ext cx="5346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3727625" y="18200"/>
            <a:ext cx="29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2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4870625" y="761425"/>
            <a:ext cx="29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3803825" y="588500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1.개요 및 목적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3803825" y="1235000"/>
            <a:ext cx="243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2.개발환경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3803825" y="3100700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5.요구사항정의서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3803825" y="3747200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6.워크플로우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3803825" y="4393700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7.DB설계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6069500" y="664700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8.권한관리체계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6161225" y="1311200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9.화면설계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093600" y="2001025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10.구현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6093600" y="2627063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11.</a:t>
            </a: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리스크관리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6093600" y="3377625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12.QA(단위/통합테스트)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6169800" y="4120150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13.정리사항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3803825" y="1881500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핵심기술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3803825" y="2462250"/>
            <a:ext cx="29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b="1" lang="ko" sz="1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프로젝트계획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48"/>
          <p:cNvGraphicFramePr/>
          <p:nvPr/>
        </p:nvGraphicFramePr>
        <p:xfrm>
          <a:off x="195300" y="6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  <a:gridCol w="1106175"/>
              </a:tblGrid>
              <a:tr h="71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02/20(목)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02/21(금)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02/22(토)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02/23(일)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02/24(월)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02/25(화)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02/26(수)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석송이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권정현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유찬우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통합테스트준비</a:t>
                      </a:r>
                      <a:br>
                        <a:rPr lang="ko" sz="1000"/>
                      </a:br>
                      <a:r>
                        <a:rPr lang="ko" sz="1000"/>
                        <a:t>발표준비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발표 및</a:t>
                      </a:r>
                      <a:br>
                        <a:rPr lang="ko" sz="1000"/>
                      </a:br>
                      <a:r>
                        <a:rPr lang="ko" sz="1000"/>
                        <a:t>통합테스트 의견 반영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2차 통합테스트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최종발표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최주철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템플릿 적용,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코드 수정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윤한결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ppt작성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59" name="Google Shape;459;p4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60" name="Google Shape;460;p4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4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진행 일정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p228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39" name="Google Shape;3939;p228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리스크 관리 게시판 등록</a:t>
            </a:r>
            <a:r>
              <a:rPr lang="ko"/>
              <a:t> </a:t>
            </a:r>
            <a:r>
              <a:rPr lang="ko"/>
              <a:t>페이지</a:t>
            </a:r>
            <a:r>
              <a:rPr lang="ko"/>
              <a:t> - 윤한결</a:t>
            </a:r>
            <a:endParaRPr/>
          </a:p>
        </p:txBody>
      </p:sp>
      <p:sp>
        <p:nvSpPr>
          <p:cNvPr id="3940" name="Google Shape;3940;p228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게시글을 등록할 수 있습니다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파일 첨부도 가능합니다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941" name="Google Shape;3941;p22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942" name="Google Shape;3942;p22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3" name="Google Shape;3943;p22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4" name="Google Shape;3944;p22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45" name="Google Shape;3945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475" y="1008099"/>
            <a:ext cx="4091976" cy="26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6" name="Google Shape;3946;p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475" y="3943525"/>
            <a:ext cx="4091975" cy="6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7" name="Google Shape;3947;p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175" y="1008100"/>
            <a:ext cx="4046925" cy="19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229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229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리스크 관리 게시판 다운로드 기능</a:t>
            </a:r>
            <a:r>
              <a:rPr lang="ko"/>
              <a:t> - 윤한결</a:t>
            </a:r>
            <a:endParaRPr/>
          </a:p>
        </p:txBody>
      </p:sp>
      <p:sp>
        <p:nvSpPr>
          <p:cNvPr id="3954" name="Google Shape;3954;p229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게시글에 첨부파일을 더블 클릭하면 다운로드가 가능합니다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9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955" name="Google Shape;3955;p22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956" name="Google Shape;3956;p22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7" name="Google Shape;3957;p22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22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59" name="Google Shape;3959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488" y="1457600"/>
            <a:ext cx="4091975" cy="27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Google Shape;3960;p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00" y="1013975"/>
            <a:ext cx="4014376" cy="19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230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66" name="Google Shape;3966;p230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967" name="Google Shape;3967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68" name="Google Shape;3968;p2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9" name="Google Shape;3969;p230"/>
          <p:cNvSpPr txBox="1"/>
          <p:nvPr/>
        </p:nvSpPr>
        <p:spPr>
          <a:xfrm>
            <a:off x="1765650" y="1792225"/>
            <a:ext cx="6006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구현(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사내게시판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Google Shape;3974;p231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75" name="Google Shape;3975;p231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사내 게시판 - 최주철</a:t>
            </a:r>
            <a:endParaRPr/>
          </a:p>
        </p:txBody>
      </p:sp>
      <p:sp>
        <p:nvSpPr>
          <p:cNvPr id="3976" name="Google Shape;3976;p231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사내 게시판을 리스트를 출력합니다.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제목 앞에 게시글 읽음 표시가 나옵니다. 확인시에는 사라집니다.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최신등록순으로 번호가 생깁니다. 카테고리와 제목, 사원명으로 검색이 가능합니다. 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페이징 처리가 되고, 총 데이터 건수가 출력됩니다. 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114507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25"/>
              <a:buNone/>
            </a:pPr>
            <a:r>
              <a:t/>
            </a:r>
            <a:endParaRPr sz="190"/>
          </a:p>
        </p:txBody>
      </p:sp>
      <p:grpSp>
        <p:nvGrpSpPr>
          <p:cNvPr id="3977" name="Google Shape;3977;p23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978" name="Google Shape;3978;p23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9" name="Google Shape;3979;p23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0" name="Google Shape;3980;p23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81" name="Google Shape;3981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25175"/>
            <a:ext cx="4260301" cy="23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2" name="Google Shape;3982;p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400" y="630550"/>
            <a:ext cx="4332925" cy="41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p231"/>
          <p:cNvSpPr/>
          <p:nvPr/>
        </p:nvSpPr>
        <p:spPr>
          <a:xfrm>
            <a:off x="4644625" y="1864275"/>
            <a:ext cx="3954300" cy="277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84" name="Google Shape;3984;p231"/>
          <p:cNvCxnSpPr/>
          <p:nvPr/>
        </p:nvCxnSpPr>
        <p:spPr>
          <a:xfrm flipH="1">
            <a:off x="2865400" y="4158825"/>
            <a:ext cx="1805400" cy="2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5" name="Google Shape;3985;p231"/>
          <p:cNvSpPr/>
          <p:nvPr/>
        </p:nvSpPr>
        <p:spPr>
          <a:xfrm>
            <a:off x="4572000" y="630550"/>
            <a:ext cx="2973000" cy="10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86" name="Google Shape;3986;p231"/>
          <p:cNvCxnSpPr>
            <a:stCxn id="3985" idx="1"/>
          </p:cNvCxnSpPr>
          <p:nvPr/>
        </p:nvCxnSpPr>
        <p:spPr>
          <a:xfrm flipH="1">
            <a:off x="3575100" y="1172800"/>
            <a:ext cx="996900" cy="263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7" name="Google Shape;3987;p231"/>
          <p:cNvCxnSpPr>
            <a:stCxn id="3985" idx="1"/>
            <a:endCxn id="3988" idx="0"/>
          </p:cNvCxnSpPr>
          <p:nvPr/>
        </p:nvCxnSpPr>
        <p:spPr>
          <a:xfrm flipH="1">
            <a:off x="2110800" y="1172800"/>
            <a:ext cx="2461200" cy="38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8" name="Google Shape;3988;p231"/>
          <p:cNvSpPr/>
          <p:nvPr/>
        </p:nvSpPr>
        <p:spPr>
          <a:xfrm>
            <a:off x="1194650" y="1553350"/>
            <a:ext cx="1832400" cy="16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232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사내 게시판(</a:t>
            </a:r>
            <a:r>
              <a:rPr lang="ko"/>
              <a:t>상세)</a:t>
            </a:r>
            <a:r>
              <a:rPr lang="ko"/>
              <a:t> - 최주철</a:t>
            </a:r>
            <a:endParaRPr/>
          </a:p>
        </p:txBody>
      </p:sp>
      <p:sp>
        <p:nvSpPr>
          <p:cNvPr id="3994" name="Google Shape;3994;p232"/>
          <p:cNvSpPr txBox="1"/>
          <p:nvPr>
            <p:ph idx="2" type="body"/>
          </p:nvPr>
        </p:nvSpPr>
        <p:spPr>
          <a:xfrm>
            <a:off x="47172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5" name="Google Shape;3995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25" y="630550"/>
            <a:ext cx="4332924" cy="41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6" name="Google Shape;3996;p232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상세페이지를 출력합니다. 해당 게시물을 더블 클릭시 이동처리합니다.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게시물의 정보가 출력됩니다. 게시물의 CRUD 처리가 가능합니다.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댓글 리스트가 출력됩니다.</a:t>
            </a:r>
            <a:endParaRPr sz="1071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grpSp>
        <p:nvGrpSpPr>
          <p:cNvPr id="3997" name="Google Shape;3997;p23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998" name="Google Shape;3998;p232"/>
            <p:cNvPicPr preferRelativeResize="0"/>
            <p:nvPr/>
          </p:nvPicPr>
          <p:blipFill rotWithShape="1">
            <a:blip r:embed="rId4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9" name="Google Shape;3999;p23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0" name="Google Shape;4000;p23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01" name="Google Shape;4001;p232"/>
          <p:cNvSpPr/>
          <p:nvPr/>
        </p:nvSpPr>
        <p:spPr>
          <a:xfrm>
            <a:off x="4833950" y="636919"/>
            <a:ext cx="3954300" cy="137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02" name="Google Shape;4002;p232"/>
          <p:cNvCxnSpPr/>
          <p:nvPr/>
        </p:nvCxnSpPr>
        <p:spPr>
          <a:xfrm flipH="1">
            <a:off x="1985125" y="4184425"/>
            <a:ext cx="1805400" cy="2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3" name="Google Shape;4003;p232"/>
          <p:cNvSpPr/>
          <p:nvPr/>
        </p:nvSpPr>
        <p:spPr>
          <a:xfrm>
            <a:off x="4769600" y="3545425"/>
            <a:ext cx="2973000" cy="130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4" name="Google Shape;4004;p232"/>
          <p:cNvSpPr/>
          <p:nvPr/>
        </p:nvSpPr>
        <p:spPr>
          <a:xfrm>
            <a:off x="4832475" y="2007950"/>
            <a:ext cx="3621300" cy="76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5" name="Google Shape;4005;p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52175"/>
            <a:ext cx="4187699" cy="227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6" name="Google Shape;4006;p232"/>
          <p:cNvCxnSpPr/>
          <p:nvPr/>
        </p:nvCxnSpPr>
        <p:spPr>
          <a:xfrm flipH="1">
            <a:off x="2820350" y="1253850"/>
            <a:ext cx="2013600" cy="248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7" name="Google Shape;4007;p232"/>
          <p:cNvCxnSpPr>
            <a:stCxn id="4004" idx="1"/>
          </p:cNvCxnSpPr>
          <p:nvPr/>
        </p:nvCxnSpPr>
        <p:spPr>
          <a:xfrm flipH="1">
            <a:off x="1778475" y="2391800"/>
            <a:ext cx="3054000" cy="61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233"/>
          <p:cNvSpPr txBox="1"/>
          <p:nvPr>
            <p:ph idx="2" type="body"/>
          </p:nvPr>
        </p:nvSpPr>
        <p:spPr>
          <a:xfrm>
            <a:off x="4644625" y="630550"/>
            <a:ext cx="4187700" cy="41454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233"/>
          <p:cNvSpPr txBox="1"/>
          <p:nvPr>
            <p:ph idx="2" type="body"/>
          </p:nvPr>
        </p:nvSpPr>
        <p:spPr>
          <a:xfrm>
            <a:off x="311700" y="630550"/>
            <a:ext cx="4187700" cy="24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사내 게시판(</a:t>
            </a:r>
            <a:r>
              <a:rPr lang="ko"/>
              <a:t>등록)</a:t>
            </a:r>
            <a:r>
              <a:rPr lang="ko"/>
              <a:t> - 최주철</a:t>
            </a:r>
            <a:endParaRPr/>
          </a:p>
        </p:txBody>
      </p:sp>
      <p:sp>
        <p:nvSpPr>
          <p:cNvPr id="4014" name="Google Shape;4014;p233"/>
          <p:cNvSpPr txBox="1"/>
          <p:nvPr>
            <p:ph idx="2" type="body"/>
          </p:nvPr>
        </p:nvSpPr>
        <p:spPr>
          <a:xfrm>
            <a:off x="311700" y="3225300"/>
            <a:ext cx="4187700" cy="15507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사내 게시판 등록입니다.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카테고리를 정하여 파일을 첨부할 수 있습니다.</a:t>
            </a:r>
            <a:endParaRPr sz="107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71"/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81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90"/>
          </a:p>
        </p:txBody>
      </p:sp>
      <p:pic>
        <p:nvPicPr>
          <p:cNvPr id="4015" name="Google Shape;4015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25" y="630600"/>
            <a:ext cx="4187701" cy="4145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6" name="Google Shape;4016;p23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017" name="Google Shape;4017;p233"/>
            <p:cNvPicPr preferRelativeResize="0"/>
            <p:nvPr/>
          </p:nvPicPr>
          <p:blipFill rotWithShape="1">
            <a:blip r:embed="rId4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8" name="Google Shape;4018;p23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9" name="Google Shape;4019;p23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구현화면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20" name="Google Shape;4020;p233"/>
          <p:cNvSpPr/>
          <p:nvPr/>
        </p:nvSpPr>
        <p:spPr>
          <a:xfrm>
            <a:off x="4572000" y="1507650"/>
            <a:ext cx="3954300" cy="242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21" name="Google Shape;4021;p233"/>
          <p:cNvCxnSpPr>
            <a:endCxn id="4022" idx="3"/>
          </p:cNvCxnSpPr>
          <p:nvPr/>
        </p:nvCxnSpPr>
        <p:spPr>
          <a:xfrm rot="10800000">
            <a:off x="2443200" y="2362350"/>
            <a:ext cx="2137800" cy="37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23" name="Google Shape;4023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61100"/>
            <a:ext cx="4187699" cy="20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4" name="Google Shape;4024;p233"/>
          <p:cNvSpPr/>
          <p:nvPr/>
        </p:nvSpPr>
        <p:spPr>
          <a:xfrm>
            <a:off x="4581000" y="3932550"/>
            <a:ext cx="4251300" cy="8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25" name="Google Shape;4025;p233"/>
          <p:cNvCxnSpPr>
            <a:stCxn id="4024" idx="1"/>
          </p:cNvCxnSpPr>
          <p:nvPr/>
        </p:nvCxnSpPr>
        <p:spPr>
          <a:xfrm rot="10800000">
            <a:off x="3485400" y="2102100"/>
            <a:ext cx="1095600" cy="225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6" name="Google Shape;4026;p233"/>
          <p:cNvCxnSpPr/>
          <p:nvPr/>
        </p:nvCxnSpPr>
        <p:spPr>
          <a:xfrm flipH="1">
            <a:off x="2487875" y="2649775"/>
            <a:ext cx="2093100" cy="104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2" name="Google Shape;4022;p233"/>
          <p:cNvSpPr/>
          <p:nvPr/>
        </p:nvSpPr>
        <p:spPr>
          <a:xfrm>
            <a:off x="610800" y="2281500"/>
            <a:ext cx="1832400" cy="16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234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32" name="Google Shape;4032;p234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033" name="Google Shape;4033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Google Shape;4034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5" name="Google Shape;4035;p234"/>
          <p:cNvSpPr txBox="1"/>
          <p:nvPr/>
        </p:nvSpPr>
        <p:spPr>
          <a:xfrm>
            <a:off x="17656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리스크관리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p235"/>
          <p:cNvSpPr txBox="1"/>
          <p:nvPr>
            <p:ph idx="1" type="body"/>
          </p:nvPr>
        </p:nvSpPr>
        <p:spPr>
          <a:xfrm>
            <a:off x="81125" y="1084650"/>
            <a:ext cx="3999900" cy="39390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lgun Gothic"/>
              <a:buChar char="-"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개발중 여러 이유로 개발기간이 늘어나는 부분을 방지하기 위해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lgun Gothic"/>
              <a:buChar char="-"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담당자들의 소통을 늘리고 협업을 유도함으로써 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lgun Gothic"/>
              <a:buChar char="-"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리스크를 최소화하고 효율적인 개발을 하기위한 관리기법입니다.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41" name="Google Shape;4041;p23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042" name="Google Shape;4042;p23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3" name="Google Shape;4043;p23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23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리스크관리(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개요)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45" name="Google Shape;4045;p235"/>
          <p:cNvSpPr txBox="1"/>
          <p:nvPr/>
        </p:nvSpPr>
        <p:spPr>
          <a:xfrm>
            <a:off x="6020250" y="584050"/>
            <a:ext cx="23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리스크 관리처리 내용/방법</a:t>
            </a:r>
            <a:endParaRPr b="1"/>
          </a:p>
        </p:txBody>
      </p:sp>
      <p:sp>
        <p:nvSpPr>
          <p:cNvPr id="4046" name="Google Shape;4046;p235"/>
          <p:cNvSpPr/>
          <p:nvPr/>
        </p:nvSpPr>
        <p:spPr>
          <a:xfrm>
            <a:off x="4216100" y="2071525"/>
            <a:ext cx="739200" cy="91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7" name="Google Shape;4047;p235"/>
          <p:cNvSpPr txBox="1"/>
          <p:nvPr>
            <p:ph idx="1" type="body"/>
          </p:nvPr>
        </p:nvSpPr>
        <p:spPr>
          <a:xfrm>
            <a:off x="4955300" y="984250"/>
            <a:ext cx="3999900" cy="39390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lgun Gothic"/>
              <a:buChar char="-"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매일 개발하기전 개발내용과 전날 진행도를 다른 담당자와 공유합니다.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lgun Gothic"/>
              <a:buChar char="-"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개발을 마치기전 현재까지 개발한 내용과 목표대비 진행도를 매일 다른 담당자와 공유합니다.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algun Gothic"/>
              <a:buChar char="-"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주마다 1,2회씩 회의를 통해 개발의 방향성을 공유하고 소통하는 시간을 가집니다.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8" name="Google Shape;4048;p235"/>
          <p:cNvSpPr txBox="1"/>
          <p:nvPr/>
        </p:nvSpPr>
        <p:spPr>
          <a:xfrm>
            <a:off x="934475" y="596175"/>
            <a:ext cx="2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개요및 목적</a:t>
            </a:r>
            <a:endParaRPr b="1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p236"/>
          <p:cNvSpPr txBox="1"/>
          <p:nvPr>
            <p:ph idx="1" type="body"/>
          </p:nvPr>
        </p:nvSpPr>
        <p:spPr>
          <a:xfrm>
            <a:off x="311700" y="1369475"/>
            <a:ext cx="3999900" cy="31992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일일 진행 계획(시작) 11:15전까지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각 담당자별 오늘 진행 계획 내용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@@@ : @@@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전날까지 달성율(주간계획대비) 및 미달성 원인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홍길동 : @@ %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프로젝트 각 담당자별 이슈사항</a:t>
            </a:r>
            <a:endParaRPr b="1" sz="17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4" name="Google Shape;4054;p236"/>
          <p:cNvSpPr txBox="1"/>
          <p:nvPr>
            <p:ph idx="2" type="body"/>
          </p:nvPr>
        </p:nvSpPr>
        <p:spPr>
          <a:xfrm>
            <a:off x="4832400" y="1369650"/>
            <a:ext cx="3999900" cy="31992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일일 진행 점검(마지막) 17:00전까지</a:t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각 담당자별 오늘 진행 결과 내용</a:t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@@@ : @@@</a:t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오늘달성율(오늘 계획대비) 및 미달성 원인</a:t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홍길동 : @@ %</a:t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팀 프로젝트 진행 애로 사항 및 요청사항</a:t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55" name="Google Shape;4055;p23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056" name="Google Shape;4056;p23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7" name="Google Shape;4057;p23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23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59" name="Google Shape;4059;p236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p237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5" name="Google Shape;4065;p237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66" name="Google Shape;4066;p23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067" name="Google Shape;4067;p23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8" name="Google Shape;4068;p23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23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70" name="Google Shape;4070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50" y="1500650"/>
            <a:ext cx="1316625" cy="17887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1" name="Google Shape;4071;p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950" y="1552075"/>
            <a:ext cx="1205125" cy="1685902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2" name="Google Shape;4072;p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8225" y="1516975"/>
            <a:ext cx="1316625" cy="181415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3" name="Google Shape;4073;p2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863" y="1558900"/>
            <a:ext cx="1205125" cy="167224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4" name="Google Shape;4074;p2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6920" y="1524525"/>
            <a:ext cx="1093255" cy="168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5" name="Google Shape;4075;p2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6768" y="1458198"/>
            <a:ext cx="1205125" cy="19910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6" name="Google Shape;4076;p237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8" name="Google Shape;468;p49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69" name="Google Shape;4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2362200" y="181857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요구사항분석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38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2025/1/25 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석송이(주문및입출고관리):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요구사항분석: 회의후 피드백적용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DB설계ERD : 회의후 피드백적용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==&gt; 시간남을 시 메뉴구조도,워크플로우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권정현(생산제조품질관리) :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요구사항정의서: 회의후 피드백적용                                             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DB 설계: 오전중 DB설계 완료후 회의후 피드백 적용                    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여유시 : 메뉴구조도, 워크플로우 설계예정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유찬우(시스템/재무관리):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요구사항정의서 작성, DB 논리설계도 작성, 회의 후 수정사항 파악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없음</a:t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2" name="Google Shape;4082;p238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점검(마지막) 17:00전까지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 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주문입충고관리: 요구사항분석완료,DB설계 수정필요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 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시스템/재무관리 : 요구사항정의서 작성, DB 논리설계도 작성, 워크플로우 작성, ppt 양식 작성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 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요구사항정의서 작성, DB 논리설계도 작성, 워크플로우 작성, ppt 양식 작성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 : 100 % 내일까지가 DB설계 작성 완료이기때문에 내일까지 작성완료 가능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유찬우: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DB설계와 관련하여 교수님의 피드백이 필요합니다.</a:t>
            </a:r>
            <a:endParaRPr b="1" sz="2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83" name="Google Shape;4083;p23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084" name="Google Shape;4084;p23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5" name="Google Shape;4085;p23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23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87" name="Google Shape;4087;p238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2" name="Google Shape;4092;p23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093" name="Google Shape;4093;p23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4" name="Google Shape;4094;p23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5" name="Google Shape;4095;p23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96" name="Google Shape;4096;p239"/>
          <p:cNvSpPr/>
          <p:nvPr/>
        </p:nvSpPr>
        <p:spPr>
          <a:xfrm>
            <a:off x="29079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에로사항 및 리스크 처리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097" name="Google Shape;4097;p239"/>
          <p:cNvGraphicFramePr/>
          <p:nvPr/>
        </p:nvGraphicFramePr>
        <p:xfrm>
          <a:off x="952500" y="15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70225"/>
                <a:gridCol w="6068775"/>
              </a:tblGrid>
              <a:tr h="6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2025/1/25 목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에로사항 및 리스크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</a:rPr>
                        <a:t>DB설계와 관련하여 교수님의 피드백이 필요합니다.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35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</a:rPr>
                        <a:t>교수님께 질문을 드리고 피드백을 받아 DB설계 수정 처리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p240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2025/1/31 금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석송이(주문및입출고관리):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ppt양식 완성하기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db설계수정하기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권정현(생산제조품질관리) :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생산/제조관리 : DB 물리설계도 보완, 메뉴구성도 완성, 실제 db생성,사이드 바 템플릿 작성, 여유시 기계관리 프로토 타입 완성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90%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유찬우(시스템/재무관리):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1초기화면 출력 / ppt작성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3" name="Google Shape;4103;p240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점검(마지막) 17:00전까지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 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ppt양식 완성하기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db설계수정하기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 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생산/제조관리 : 메뉴구조도 작성,db설계 완성, 기계관리 백앤드 60%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 : 80 % , commit오류로인해 프로그램이 정상작동 하지 않습니다.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               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port번호 5050이라 제대로 작동안하는 오류가 있습니다. 혹시 겹치시는지 확인하고 작동안하면 수정하셔야 할거 같습니다.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 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시스템/재무관리 : 초기화면 출력 / ppt작성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4" name="Google Shape;4104;p24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05" name="Google Shape;4105;p24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6" name="Google Shape;4106;p24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24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08" name="Google Shape;4108;p240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3" name="Google Shape;4113;p24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14" name="Google Shape;4114;p24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5" name="Google Shape;4115;p24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24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17" name="Google Shape;4117;p241"/>
          <p:cNvSpPr/>
          <p:nvPr/>
        </p:nvSpPr>
        <p:spPr>
          <a:xfrm>
            <a:off x="29079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에로사항 및 리스크 처리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118" name="Google Shape;4118;p241"/>
          <p:cNvGraphicFramePr/>
          <p:nvPr/>
        </p:nvGraphicFramePr>
        <p:xfrm>
          <a:off x="952500" y="15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70225"/>
                <a:gridCol w="6068775"/>
              </a:tblGrid>
              <a:tr h="6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2025/1/31 금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에로사항 및 리스크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port번호 5050이라 제대로 작동안하는 오류가 있습니다. 혹시 겹치시는지 확인하고 작동안하면 수정하셔야 할거 같습니다.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35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</a:rPr>
                        <a:t>조장인 제가 이전에 같은 경험이 있어서 cmd에서 </a:t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</a:rPr>
                        <a:t>중복사용중인 port번호 확인 후 삭제 처리 완료 ⇒ 정상작동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242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2025/02/03 월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기본적인 crud완성 및 ppt점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: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2025-02-01T14:55:03.511+09:00[0;39m [31mERROR[0;39m [35m13296[0;39m [2m--- [cookie] [nio-5050-exec-4] [0;39m[36mo.a.c.c.C.[.[.[/].[dispatcherServlet]   [0;39m [2m:[0;39m Servlet.service() for servlet [dispatcherServlet] in context with path [] threw exception [jakarta.el.PropertyNotFoundException: The class 'java.lang.String' does not have the property 'cname'.] with root cause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로그인 폼에 데이터를 입력하고 로그인 시도시 이와같은 오류 발생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==&gt;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시도한 해결방법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1.폼태그의 name값이 dto와 일치하는지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2. controller, service, dao단의 코드와 쿼리가 잘못이 되지 않았는지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3. 데이터 베이스가 잘 연결이 되었는지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다 시도해도 해결되지 않아서 포기...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기계관리,정기검사,생산관리,실생산공정,공정별 생산관리 crud완성,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90%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초기화면 출력 / ppt작성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4" name="Google Shape;4124;p242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점검(마지막) 17:00전까지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 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ppt양식 완성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기본적인 crud완성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 :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기계관리,정기검사,워크플로우 피드백,불량유형 crud완료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 : 60 % , 계획을 너무 많이잡음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             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crud과정중에 오류가 계속 나옵니다.ㅠㅠ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초기화면 출력 / ppt작성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5" name="Google Shape;4125;p24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26" name="Google Shape;4126;p24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7" name="Google Shape;4127;p24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8" name="Google Shape;4128;p24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29" name="Google Shape;4129;p242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4" name="Google Shape;4134;p24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35" name="Google Shape;4135;p24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6" name="Google Shape;4136;p24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7" name="Google Shape;4137;p24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38" name="Google Shape;4138;p243"/>
          <p:cNvSpPr/>
          <p:nvPr/>
        </p:nvSpPr>
        <p:spPr>
          <a:xfrm>
            <a:off x="29079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에로사항 및 리스크 처리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139" name="Google Shape;4139;p243"/>
          <p:cNvGraphicFramePr/>
          <p:nvPr/>
        </p:nvGraphicFramePr>
        <p:xfrm>
          <a:off x="952500" y="15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70225"/>
                <a:gridCol w="6068775"/>
              </a:tblGrid>
              <a:tr h="6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2025/02/03 월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에로사항 및 리스크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1.</a:t>
                      </a: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 로그인 폼에 데이터를 입력하고 로그인 시도시 오류발생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2.crud과정중에 오류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35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</a:rPr>
                        <a:t>1.교수님께 질문 ⇒ 중복되는 데이터로 인한 오류 확인 후 수정</a:t>
                      </a:r>
                      <a:endParaRPr sz="1000"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</a:rPr>
                        <a:t>2.</a:t>
                      </a:r>
                      <a:r>
                        <a:rPr lang="ko" sz="1000">
                          <a:highlight>
                            <a:schemeClr val="lt1"/>
                          </a:highlight>
                        </a:rPr>
                        <a:t>다른 조원에게 도움을 받아 해결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3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p244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2025/02/04 화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발표준비 스크립트 작성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코드추가 작업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: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사이드바완성, 화면설계서 완성,생산중 불량리스트, 불량관리,작업지시서 crud완성,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70%, 계획을 잘못잡음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발표전 미비된 부분이 조금 있습니다. 오늘중으로 처리하겠습니다.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사원목록/ 사원 상세정보 / 사원등록화면 작업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Google Shape;4145;p244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점검(마지막) 17:00전까지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1) 내일발표준비 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2) 기본적인 crud 코드구현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1) 내일발표준비 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2) 기본적인 crud 코드구현 70% 에러가 발생하였으나 해결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화면설계서 완료,사이드바 템플릿 처리 완료,실시간 불량리스트,불량관리,작업지시서 crud완료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 : 100% , 계획대로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view단 처리할 때 심심하면 에러가 나옵니다.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header,footer,sidebar include 작동 확인 / ppt보완 / 사원목록 호출기능 작동 확인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40 %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계획과 다른 작업을 진행했습니다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6" name="Google Shape;4146;p24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47" name="Google Shape;4147;p24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8" name="Google Shape;4148;p24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9" name="Google Shape;4149;p24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50" name="Google Shape;4150;p244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5" name="Google Shape;4155;p24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56" name="Google Shape;4156;p24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7" name="Google Shape;4157;p24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8" name="Google Shape;4158;p24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59" name="Google Shape;4159;p245"/>
          <p:cNvSpPr/>
          <p:nvPr/>
        </p:nvSpPr>
        <p:spPr>
          <a:xfrm>
            <a:off x="29079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에로사항 및 리스크 처리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160" name="Google Shape;4160;p245"/>
          <p:cNvGraphicFramePr/>
          <p:nvPr/>
        </p:nvGraphicFramePr>
        <p:xfrm>
          <a:off x="952500" y="15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70225"/>
                <a:gridCol w="6068775"/>
              </a:tblGrid>
              <a:tr h="6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2025/02/04 화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에로사항 및 리스크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view단 처리할 때 심심하면 에러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35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조원의 도움으로 해결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4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246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2025/02/05 수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조별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crud완료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crud완료 되면 추가작업진행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조별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생산공정, 공정별생산관리, 제품생산결과 관리 crud완료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사원목록 페이징처리 / 사원 상세정보 / 사원등록화면 디테일 작업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40 %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6" name="Google Shape;4166;p246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점검(마지막) 17:00전까지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crud 코드구현 90%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공정별 생산관리 완성(마무리후 수정예정)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 : 60%, 한테이블내 컬럼연관관계설정이 까다로움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                                  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insert할때 에러는 없는데 등록이 안되는 버그가 걸려서 애로사항이 있습니다.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7" name="Google Shape;4167;p24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68" name="Google Shape;4168;p24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9" name="Google Shape;4169;p24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24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71" name="Google Shape;4171;p246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6" name="Google Shape;4176;p24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77" name="Google Shape;4177;p24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8" name="Google Shape;4178;p24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24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80" name="Google Shape;4180;p247"/>
          <p:cNvSpPr/>
          <p:nvPr/>
        </p:nvSpPr>
        <p:spPr>
          <a:xfrm>
            <a:off x="29079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에로사항 및 리스크 처리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181" name="Google Shape;4181;p247"/>
          <p:cNvGraphicFramePr/>
          <p:nvPr/>
        </p:nvGraphicFramePr>
        <p:xfrm>
          <a:off x="952500" y="15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70225"/>
                <a:gridCol w="6068775"/>
              </a:tblGrid>
              <a:tr h="6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2025/02/05 수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에로사항 및 리스크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insert할때 에러는 없는데 등록이 안되는 버그 발생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35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조원의 도움으로 해결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6" name="Google Shape;476;p50"/>
          <p:cNvGraphicFramePr/>
          <p:nvPr/>
        </p:nvGraphicFramePr>
        <p:xfrm>
          <a:off x="359325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88625"/>
                <a:gridCol w="1435025"/>
                <a:gridCol w="1689400"/>
                <a:gridCol w="2759425"/>
                <a:gridCol w="1654050"/>
              </a:tblGrid>
              <a:tr h="46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MES-001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7" name="Google Shape;477;p50"/>
          <p:cNvSpPr txBox="1"/>
          <p:nvPr/>
        </p:nvSpPr>
        <p:spPr>
          <a:xfrm>
            <a:off x="401550" y="2381800"/>
            <a:ext cx="8231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 ID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MES-000~099 시스템, 100~199 주문/입출고 , 200~299 생산/제조</a:t>
            </a:r>
            <a:endParaRPr sz="1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50"/>
          <p:cNvSpPr txBox="1"/>
          <p:nvPr/>
        </p:nvSpPr>
        <p:spPr>
          <a:xfrm>
            <a:off x="1067725" y="470150"/>
            <a:ext cx="38694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 (작성자: XXX)</a:t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50"/>
          <p:cNvSpPr txBox="1"/>
          <p:nvPr/>
        </p:nvSpPr>
        <p:spPr>
          <a:xfrm>
            <a:off x="1067725" y="1460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MES-품질관리혹은 로그인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248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2025/02/06 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조별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데이터베이스 구축완료,고객관리기능 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조별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생산공정, 제품생산결과 관리, 생산재고 관리 crud완료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60% , 연관관계설정의 오류가 많습니다.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7" name="Google Shape;4187;p248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점검(마지막) 17:00전까지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데이터베이스 구축완료, 고객관리기능 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+ 상품별 판매현황 그래프로 나타내기 50%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데이터베이스 구축완료, 고객관리기능 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+ 상품별 판매현황 그래프로 나타내기 50%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                                  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생산공정,제품생산결과관리 crud완료, 생산재고,월간불량 캘린더 구상중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 : 75%, 캘린더를 자동 업데이트 하는 방향을 연구중입니다.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                                  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생산재고의 경우 입출고파트와 상의후 화면구현을 해야합니다.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사원 목록 페이징처리 / 사원 상세정보를 부서/권한별로 달리 보이도록 처리 / 사원등록 수정 삭제처리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8" name="Google Shape;4188;p24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89" name="Google Shape;4189;p24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0" name="Google Shape;4190;p24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24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92" name="Google Shape;4192;p248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6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7" name="Google Shape;4197;p24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198" name="Google Shape;4198;p24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9" name="Google Shape;4199;p24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0" name="Google Shape;4200;p24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01" name="Google Shape;4201;p249"/>
          <p:cNvSpPr/>
          <p:nvPr/>
        </p:nvSpPr>
        <p:spPr>
          <a:xfrm>
            <a:off x="29079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에로사항 및 리스크 처리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202" name="Google Shape;4202;p249"/>
          <p:cNvGraphicFramePr/>
          <p:nvPr/>
        </p:nvGraphicFramePr>
        <p:xfrm>
          <a:off x="952500" y="15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70225"/>
                <a:gridCol w="6068775"/>
              </a:tblGrid>
              <a:tr h="6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2025/02/06 목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에로사항 및 리스크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연관관계설정의 오류 발생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35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교수님께 도움 요청으로 조언을 바탕으로 수정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p250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2025/02/07 금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조별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주문관리기능 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페이징처리하기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생산/제조 관리: 불량관리 캘린더,다국어처리, 생산재고 crud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 : 75 %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부서목록과 각 인원 출력 페이지 구축 / 부서 등록 수정 삭제 처리 페이지 구축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8" name="Google Shape;4208;p250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09" name="Google Shape;4209;p25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210" name="Google Shape;4210;p25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1" name="Google Shape;4211;p25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25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13" name="Google Shape;4213;p250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p251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2025/02/10 월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조별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주문관리기능, 객관리기능,원재료관리 완료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70%  오류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페이징시 오류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'begin' &lt; 0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jakarta.servlet.jsp.JspTagException: 'begin' &lt; 0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수정코드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&lt;c:forEach var="pcnt"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begin="${sch.startBlock &lt; 0 ? 0 : sch.startBlock}" end="${sch.endBlock}"&gt;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&lt;li class="page-item ${sch.curPage == pcnt ? 'active' : ''}"&gt;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&lt;a class="page-link" href="javascript:goPage(${pcnt})"&gt;${pcnt}&lt;/a&gt;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&lt;/li&gt;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&lt;/c:forEach&gt;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오류는 나지 않았으나 데이터베이스에서 데이터를 불러오지 못함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생산/제조 관리: 생산재고 crud,캘린더마무리,화면통합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 : 75 %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9" name="Google Shape;4219;p251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점검(마지막) 17:00전까지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고객관리90%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주문받기 90%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마케팅(고객과 채팅 기능) : 40%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고객관리90%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주문받기 90%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마케팅(고객과 채팅 기능) : 40%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생산/제조관리 : 전체 페이징처리, 캘린더 70%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80% , 캘린더, 생산재고 작업예정이었으나 페이징이 더급해서 페이징 처리를 먼저 했습니다.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부서등록/수정/삭제 처리 / 인사 메뉴바 구분 출력 / ppt정리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0" name="Google Shape;4220;p25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221" name="Google Shape;4221;p25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2" name="Google Shape;4222;p25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25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24" name="Google Shape;4224;p251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9" name="Google Shape;4229;p25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230" name="Google Shape;4230;p25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1" name="Google Shape;4231;p25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25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33" name="Google Shape;4233;p252"/>
          <p:cNvSpPr/>
          <p:nvPr/>
        </p:nvSpPr>
        <p:spPr>
          <a:xfrm>
            <a:off x="29079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에로사항 및 리스크 처리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234" name="Google Shape;4234;p252"/>
          <p:cNvGraphicFramePr/>
          <p:nvPr/>
        </p:nvGraphicFramePr>
        <p:xfrm>
          <a:off x="952500" y="15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70225"/>
                <a:gridCol w="6068775"/>
              </a:tblGrid>
              <a:tr h="6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2025/02/10 월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에로사항 및 리스크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데이터베이스에서 데이터를 불러오지 못함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35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조원들과 상의 후 해결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p253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2025/02/11 화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내일 발표준비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고객관리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주문받기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고객관리90%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주문받기 90%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ppt작성, 미비된 파트 확인및 수정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 : 80%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사원의 직급과 부서변경 페이지 / 메세지 수신,확인 페이지 / 내 정보 확인 수정 페이지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40 %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0" name="Google Shape;4240;p253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발표준비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고객관리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주문받기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발표준비 80%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고객관리  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주문받기   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생산/제조관리 : 캘린더처리,ppt정리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사원 부서수정 처리 / 메세지 확인 페이지 제작중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60 %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1" name="Google Shape;4241;p25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242" name="Google Shape;4242;p25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3" name="Google Shape;4243;p25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4" name="Google Shape;4244;p25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45" name="Google Shape;4245;p253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254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2025/02/12 수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계획(시작) 11:15전까지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판매현황 그래프 50%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판매현황 그래프 50% 그래프에 카테고리별 데이터를 넣고 싶은데 조금 어려움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최주철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사내 게시판 : 게시판 파일다운로드 에러 처리,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읽음 처리 진행 중 , ppt정리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60%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읽음 처리 기능 구현이 어렵습니다.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생산/제조관리 : 불량관리 수정/삭제에서 캘린더등록처리,ppt정리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100%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p254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2" name="Google Shape;4252;p25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253" name="Google Shape;4253;p25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4" name="Google Shape;4254;p25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p25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56" name="Google Shape;4256;p254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255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2025/02/13 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계획(시작) 11:15전까지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판매현황 차트 완성하기 및 캘린더작업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판매현황 차트 50%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아직 없습니다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메세지 수신,확인 페이지 / 내 정보 확인 수정 페이지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60 %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메세지 확인 기능까지 완료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윤한결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워크플로우, 화면설계서 작성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윤한결 : 100%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없음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최주철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사내 게시판 : 사내 게시판  / 사내 게시판 읽음 표시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최주철 : 40 %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생산/제조관리: 재고관리, 근태관리 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100 %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불량관리 상세페이지에서 불량 캘린더에 불량등록가능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Google Shape;4262;p255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석송이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판매현황 차트 완성하기 및 캘린더작업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판매현황 차트 90%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유찬우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메세지 작성/확인 페이지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60 %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생각보다 과정이 복잡하여 시간이 걸렸습니다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권정현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생산/제조관리 : 근태관리 sql및 crud제작 준비2.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40%, 하루에 한번씩 등록되도록 설정하려고 계획중인데 좀더 보고 해야 될거같습니다.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윤한결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결과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고객 게시판 : ppt 작성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오늘달성율(오늘 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윤한결 : 100 %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팀 프로젝트 진행 애로 사항 및 요청사항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없습니다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3" name="Google Shape;4263;p25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264" name="Google Shape;4264;p25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5" name="Google Shape;4265;p25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6" name="Google Shape;4266;p25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67" name="Google Shape;4267;p255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p256"/>
          <p:cNvSpPr txBox="1"/>
          <p:nvPr>
            <p:ph idx="1" type="body"/>
          </p:nvPr>
        </p:nvSpPr>
        <p:spPr>
          <a:xfrm>
            <a:off x="311700" y="13371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2025/02/17월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1조 일일 진행 계획(시작) 11:15전까지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1조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송이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판매현황 차트 마무리 및  발표준비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90 %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아직 없습니다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정현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생산/제조 : 자재조회(따로 테이블없이 전체량, 사용량,입고량등만 나오고 입출고와 생산테이블에서 사용한양에따라서 변화하도록 만들예정입니다, ppt완료(4시전까지)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 : 90 %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근태관리 자동등록과 페이징제외 이상없습니다.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찬우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시스템/재무관리 : 비밀번호 변경 버튼 만들기, ppt 보완하기, 재무기록 만들기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유찬우 : 60 %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메세지 확인 기능까지 완료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주철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사내게시판 : 게시글 권한 설정, 댓글에 이미지 삽입 처리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최주철 : 60%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아직 없습니다</a:t>
            </a:r>
            <a:endParaRPr sz="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3" name="Google Shape;4273;p256"/>
          <p:cNvSpPr txBox="1"/>
          <p:nvPr>
            <p:ph idx="2" type="body"/>
          </p:nvPr>
        </p:nvSpPr>
        <p:spPr>
          <a:xfrm>
            <a:off x="4832400" y="1337275"/>
            <a:ext cx="3999900" cy="3231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1조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송이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판매현황 차트 마무리 및  발표준비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50 %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chatting:39 WebSocket connection to 'ws://localhost:5050/chat' failed: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며칠전에는 잘 작동했는데 오늘 테스트를 다시 해보니 웹 소켓 오류가 납니다.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내일까지 이력서도 작성해서 보내야 하고 발표준비할 것도 너무 많고 해서 내일 발표가 어려울 것 같습니다. 목요일이나 금요일날 발표를 할 수 있을까요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정현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각 담당자별 오늘 진행 계획 내용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생산/제조관리 : 근태관리 crud완료, 자재조회,ppt작업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전날까지 달성율(주간계획대비) 및 미달성 원인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권정현: 100% , 이제부터 단위테스트와 데이터 삽입 작업 위주로 진행하겠습니다.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프로젝트 각 담당자별 이슈사항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4" name="Google Shape;4274;p25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275" name="Google Shape;4275;p25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6" name="Google Shape;4276;p25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7" name="Google Shape;4277;p25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78" name="Google Shape;4278;p256"/>
          <p:cNvSpPr/>
          <p:nvPr/>
        </p:nvSpPr>
        <p:spPr>
          <a:xfrm>
            <a:off x="3171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메신저를 통해서 매일 일일 진행 계획과 진행결과 내용 공유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3" name="Google Shape;4283;p25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284" name="Google Shape;4284;p25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5" name="Google Shape;4285;p25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25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리스크관리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87" name="Google Shape;4287;p257"/>
          <p:cNvSpPr/>
          <p:nvPr/>
        </p:nvSpPr>
        <p:spPr>
          <a:xfrm>
            <a:off x="2907950" y="644450"/>
            <a:ext cx="3885900" cy="50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에로사항 및 리스크 처리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288" name="Google Shape;4288;p257"/>
          <p:cNvGraphicFramePr/>
          <p:nvPr/>
        </p:nvGraphicFramePr>
        <p:xfrm>
          <a:off x="952500" y="15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70225"/>
                <a:gridCol w="6068775"/>
              </a:tblGrid>
              <a:tr h="6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2025/02/17월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에로사항 및 리스크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</a:rPr>
                        <a:t>웹 소켓 오류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35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교수님께 질문 후 코드 수정하여 정상 작동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4" name="Google Shape;484;p51"/>
          <p:cNvGraphicFramePr/>
          <p:nvPr/>
        </p:nvGraphicFramePr>
        <p:xfrm>
          <a:off x="359325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88625"/>
                <a:gridCol w="1435025"/>
                <a:gridCol w="1689400"/>
                <a:gridCol w="2759425"/>
                <a:gridCol w="1654050"/>
              </a:tblGrid>
              <a:tr h="2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사원등록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사원정보 등록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사원의 정보를 입력하고 데이터베이스에 등록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사원에게 로그인 정보 전송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등록처리와 함께 사원의 email로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사원번호와 비밀번호를 전송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변경 허용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사원의 비밀번호 변경권한 일시적 허용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사원번호와 비밀번호를 입력하여 로그인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변경 권유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변경 권한이 있으면, 지금 변경할지의 여부를 묻는 메세지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변경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비밀번호를 변경하고자 하면, 모달창을 열고 비밀번호 변경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27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변경 차단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변경과 함께 변경권한 없애기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5" name="Google Shape;485;p51"/>
          <p:cNvSpPr txBox="1"/>
          <p:nvPr/>
        </p:nvSpPr>
        <p:spPr>
          <a:xfrm>
            <a:off x="381925" y="679400"/>
            <a:ext cx="2944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시스템 관리(작성자: 유찬우)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6" name="Google Shape;486;p5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87" name="Google Shape;487;p5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5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p258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94" name="Google Shape;4294;p258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295" name="Google Shape;4295;p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96" name="Google Shape;4296;p2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7" name="Google Shape;4297;p258"/>
          <p:cNvSpPr txBox="1"/>
          <p:nvPr/>
        </p:nvSpPr>
        <p:spPr>
          <a:xfrm>
            <a:off x="1841850" y="1792225"/>
            <a:ext cx="5988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QA(단위/통합테스트)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2" name="Google Shape;4302;p25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03" name="Google Shape;4303;p25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4" name="Google Shape;4304;p25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25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06" name="Google Shape;4306;p259"/>
          <p:cNvSpPr txBox="1"/>
          <p:nvPr/>
        </p:nvSpPr>
        <p:spPr>
          <a:xfrm>
            <a:off x="218950" y="1100775"/>
            <a:ext cx="81939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roxima Nova"/>
              <a:buChar char="-"/>
            </a:pPr>
            <a:r>
              <a:rPr b="1" lang="ko" sz="1500"/>
              <a:t>정의</a:t>
            </a:r>
            <a:r>
              <a:rPr lang="ko" sz="1500"/>
              <a:t>: 단위테스트는 소프트웨어의 개별 단위(보통 함수나 메서드)를 테스트하는 것입니다. 소프트웨어의 가장 작은 부분을 독립적으로 검증합니다.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목적</a:t>
            </a:r>
            <a:r>
              <a:rPr lang="ko" sz="1500"/>
              <a:t>: 각각의 단위가 예상대로 동작하는지 확인합니다. 단위테스트는 주로 개발자가 작성하며, 코드 변경 시 버그를 조기에 발견하는 데 유용합니다.</a:t>
            </a:r>
            <a:endParaRPr sz="150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0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1" name="Google Shape;4311;p26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12" name="Google Shape;4312;p26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3" name="Google Shape;4313;p26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4" name="Google Shape;4314;p26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통합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15" name="Google Shape;4315;p260"/>
          <p:cNvSpPr txBox="1"/>
          <p:nvPr/>
        </p:nvSpPr>
        <p:spPr>
          <a:xfrm>
            <a:off x="218950" y="1100775"/>
            <a:ext cx="81939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roxima Nova"/>
              <a:buChar char="-"/>
            </a:pPr>
            <a:r>
              <a:rPr b="1" lang="ko" sz="1500"/>
              <a:t>정의</a:t>
            </a:r>
            <a:r>
              <a:rPr lang="ko" sz="1500"/>
              <a:t>: </a:t>
            </a:r>
            <a:r>
              <a:rPr lang="ko" sz="1500"/>
              <a:t>통합테스트는 여러 단위를 결합하여 그들이 함께 올바르게 작동하는지를 테스트하는 것입니다. 단위가 모여서 시스템의 일부로 작동할 때, 상호작용을 검증합니다.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목적</a:t>
            </a:r>
            <a:r>
              <a:rPr lang="ko" sz="1500"/>
              <a:t>: </a:t>
            </a:r>
            <a:r>
              <a:rPr lang="ko" sz="1500"/>
              <a:t>단위 간의 상호작용, 의존성 및 데이터 흐름이 올바르게 이루어지는지 확인합니다. 통합테스트는 종종 더 큰 시스템의 일부분을 테스트하며, 시스템 테스트의 하위 집합으로 간주될 수 있습니다.</a:t>
            </a:r>
            <a:endParaRPr sz="150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9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0" name="Google Shape;4320;p26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21" name="Google Shape;4321;p26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2" name="Google Shape;4322;p26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26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324" name="Google Shape;4324;p261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최주철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25" name="Google Shape;4325;p261"/>
          <p:cNvGraphicFramePr/>
          <p:nvPr/>
        </p:nvGraphicFramePr>
        <p:xfrm>
          <a:off x="580450" y="112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834025"/>
                <a:gridCol w="834025"/>
                <a:gridCol w="834025"/>
                <a:gridCol w="834025"/>
                <a:gridCol w="834025"/>
                <a:gridCol w="834025"/>
                <a:gridCol w="834025"/>
                <a:gridCol w="834025"/>
                <a:gridCol w="834025"/>
                <a:gridCol w="834025"/>
              </a:tblGrid>
              <a:tr h="57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원인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해결방법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UT-01-0001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MES-103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채팅하기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보낸사람 설정 후, 받는사람 설정 후, 채팅입력시 입력됨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메시지란에 메시지가 정상적으로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채팅 처리 확인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2025/02/20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2025/02/19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UT-01-0002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MES-103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채팅 리스트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채팅 리스트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주고받은 메시지 목록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에러창(There was an unexpected error (type=Not Found, status=404).)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2025/02/20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2025/02/19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name값 오류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name값 수정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9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0" name="Google Shape;4330;p26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31" name="Google Shape;4331;p26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2" name="Google Shape;4332;p26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26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334" name="Google Shape;4334;p262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윤한결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35" name="Google Shape;4335;p262"/>
          <p:cNvGraphicFramePr/>
          <p:nvPr/>
        </p:nvGraphicFramePr>
        <p:xfrm>
          <a:off x="580450" y="97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2550"/>
                <a:gridCol w="1042550"/>
                <a:gridCol w="1042550"/>
                <a:gridCol w="1042550"/>
                <a:gridCol w="1042550"/>
                <a:gridCol w="1042550"/>
                <a:gridCol w="1042550"/>
                <a:gridCol w="1042550"/>
              </a:tblGrid>
              <a:tr h="57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UT-01-0003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MES-151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 </a:t>
                      </a:r>
                      <a:r>
                        <a:rPr lang="ko" sz="800"/>
                        <a:t>등록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 버튼 클릭시 등록 페이지 이동, 등록 버튼 클릭시 등록 처리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 페이지 이동, 등록 처리, 등록 알림창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 페이지 이동, 등록 처리, 등록 알림창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UT-01-0004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MES-151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파일 업로드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 버튼 클릭시 업로드 처리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업로드 처리, 파일 등록 알림창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업로드 처리, 파일 등록 알림창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UT-01-0005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MES-151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 정보 수정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 버튼 클릭시 수정 처리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 처리, 수정 알림창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 처리, 수정 알림창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UT-01-0006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MES-151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 정보 삭제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 버튼 클릭시 삭제 처리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 처리, 삭제 알림창 출력, 리스트로 이동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 처리, 삭제 알림창 출력, 리스트로 이동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UT-01-0007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MES-151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 리스트 검색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1) 알맞은 키워드로 검색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2) 잘못된 키워드로 검색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3) 여백으로 검색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검색된 키워드로 게시글 조회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정상 조회 처리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검색 에러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(잘못된 키워드로 검색시 백지 화면됨)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0" name="Google Shape;4340;p26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41" name="Google Shape;4341;p26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2" name="Google Shape;4342;p26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3" name="Google Shape;4343;p26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344" name="Google Shape;4344;p263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권정현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유찬우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45" name="Google Shape;4345;p263"/>
          <p:cNvGraphicFramePr/>
          <p:nvPr/>
        </p:nvGraphicFramePr>
        <p:xfrm>
          <a:off x="64175" y="10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25025"/>
                <a:gridCol w="871000"/>
                <a:gridCol w="934925"/>
                <a:gridCol w="1135650"/>
                <a:gridCol w="916650"/>
                <a:gridCol w="916650"/>
                <a:gridCol w="738425"/>
                <a:gridCol w="704125"/>
                <a:gridCol w="803400"/>
                <a:gridCol w="1278925"/>
              </a:tblGrid>
              <a:tr h="37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품질관리 효율성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불량관리 상세화면에서 등록시 캘린더에 등록됨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상세페이지에서 캘린더 등록클릭시 등록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상세페이지에서 캘린더 등록 클릭시 등록됩니다.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7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MES-201~215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전체기능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데이터에 잘못된 값을 검색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검색되지않음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검색되지않는 데이터를 검색을 계속함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2025-02-18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2025-02-18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commit이 먼저되고 랜더링이되는오류 때문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service단에서 Math.max함수로 begin&lt;0가 되지 않도록 패치함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근태관리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데이터 등록후 출력값 확인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상세페이지및 화면단 출력값과 등록한값이 동일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값이 완전히 다르게 출력됩니다.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ISO방식으로 리턴하여 원래 등록값에서 9시간이 추가됨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로컬시간을 ‘yyyy-mm-dd hh:mm’형태로 변환하는 함수를 설정하여 시간추가가 이루어지지 않게 함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UT-02-0004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MES-201~215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CRUD중 페이징처리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페이징시 큰 숫자 기준으로 내림차순으로 정렬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페이징시 큰 숫자 기준으로 내림차순으로 정렬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데이터크기가 총량보다 작은 경우 순서가 뒤죽박죽으로 나옴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SQL작성시 정렬부붐이 바깥에 있었기 때문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SQL에서 정렬부분을 페이징 처리 start,end부분기준으로 안쪽에 넣어서 join하여 처리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0" name="Google Shape;4350;p26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51" name="Google Shape;4351;p26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2" name="Google Shape;4352;p26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26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354" name="Google Shape;4354;p264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권정현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유찬우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55" name="Google Shape;4355;p264"/>
          <p:cNvGraphicFramePr/>
          <p:nvPr/>
        </p:nvGraphicFramePr>
        <p:xfrm>
          <a:off x="64175" y="10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25025"/>
                <a:gridCol w="871000"/>
                <a:gridCol w="934925"/>
                <a:gridCol w="1135650"/>
                <a:gridCol w="916650"/>
                <a:gridCol w="916650"/>
                <a:gridCol w="738425"/>
                <a:gridCol w="704125"/>
                <a:gridCol w="803400"/>
                <a:gridCol w="1278925"/>
              </a:tblGrid>
              <a:tr h="37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MES-201~215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등록시 데이터 전송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이상한 형식혹은 기입되지 않은 데이터는 전송되지 않음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이상한 형식혹은 기입되지 않은 데이터는 전송되지 않음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 전송으로 인한 오류발생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front페이지에 자바스크립트로 미등록 관련 처리를 안함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 미등록시 경고창이 발생하고 등록절차가 진행되지 않도록 수정했습니다.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7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MES-201~215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페이지 이동시 다언어 처리 유지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페이지 이동시 다언어 처리가 유지됩니다.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페이지 이동시 다언어 처리가 유지됩니다.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페이지 이동시 다언어 처리가 유지되지 않음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페이지 이동시 유지 javascript를 처리하지 않음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javascript를 만들어서 페이지 이동시 다언어가 유지되도록 처리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UT-02-0007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MES-201~215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전체 crud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crud와 페이지 이동이 적절하게 잘 이루어 집니다.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crud와 페이지 이동이 적절하게 잘 이루어 집니다.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crud와 페이지 이동이 적절하게 잘 이루어 집니다.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UT-02-0008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MES-215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 이동시 sidebar와 header의 css 설정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 이동시 sidebar와 header의 css가 잘나옵니다.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 이동시 sidebar와 header의 css가 잘나옵니다.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 이동시 sidebar와 header의 css가 없이 캘린더만 나옴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sidebar와 header를 ajax로 가져오지 않음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sidebar와 header를 ajax를 통해서 javascript로 받아옴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0" name="Google Shape;4360;p26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61" name="Google Shape;4361;p26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2" name="Google Shape;4362;p26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26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364" name="Google Shape;4364;p265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권정현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유찬우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65" name="Google Shape;4365;p265"/>
          <p:cNvGraphicFramePr/>
          <p:nvPr/>
        </p:nvGraphicFramePr>
        <p:xfrm>
          <a:off x="64175" y="10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25025"/>
                <a:gridCol w="871000"/>
                <a:gridCol w="934925"/>
                <a:gridCol w="1135650"/>
                <a:gridCol w="1062675"/>
                <a:gridCol w="944025"/>
                <a:gridCol w="565025"/>
                <a:gridCol w="704125"/>
                <a:gridCol w="931150"/>
                <a:gridCol w="1151175"/>
              </a:tblGrid>
              <a:tr h="37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UT-02-0009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근태관리 crud및 출퇴근,자동등록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근태관리의 crud가 모달창을 통해서 이루어지고 출,퇴근 버튼 클릭시 자동으로 업데이트, 일정주기로 자동으로 데이터가 등록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근태관리의 crud가 모달창을 통해서 이루어지고 출,퇴근 버튼 클릭시 자동으로 업데이트, 일정주기로 자동으로 데이터가 등록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crud는 정상작동, 자동등록시 등록데이터와 수정시 모달창의 받는데이터 이슈,출퇴근버튼 클릭후 모달창이 이상하게 작동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출퇴근 버튼클릭후 모달창닫기없음, 자동등록시 데이터와 모달창의 받는 데이터가 다른 형식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UT-02-0009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MES-205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모달창 확인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모달창을 보았을때 어떤 기능이 있는지 알 수 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모달창을 보았을때 어떤 기능이 있는지 알 수 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모달창을 보았을때 어떤 기능이 있는지 알기 너무 힘듬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모달창에 날짜형 데이터가 너무많아서 placeholder로 확인이 힘듬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소개하는 글자를 몇개 새로 input옆에 놔둬서 무슨 기능인지 확인하게 함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UT-02-0010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MES-205,215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다국어처리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다국어처리를 클릭시 그언어로 다국어 번역이 됩니다.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다국어처리를 클릭시 그언어로 다국어 번역이 됩니다.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다국어처리를 클릭시 아무런 변화가 일어나지 않고 페이지만 다시 초기화됩니다.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다국어 처리를 EL태그로 받아서 유지하기에 html로는 받는 것이 불가능함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9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0" name="Google Shape;4370;p26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71" name="Google Shape;4371;p26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2" name="Google Shape;4372;p26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26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374" name="Google Shape;4374;p266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권정현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유찬우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75" name="Google Shape;4375;p266"/>
          <p:cNvGraphicFramePr/>
          <p:nvPr/>
        </p:nvGraphicFramePr>
        <p:xfrm>
          <a:off x="64175" y="10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25025"/>
                <a:gridCol w="871000"/>
                <a:gridCol w="934925"/>
                <a:gridCol w="1135650"/>
                <a:gridCol w="1062675"/>
                <a:gridCol w="944025"/>
                <a:gridCol w="565025"/>
                <a:gridCol w="704125"/>
                <a:gridCol w="931150"/>
                <a:gridCol w="1151175"/>
              </a:tblGrid>
              <a:tr h="37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UT-02-0011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MES-200~215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전체 session처리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권한있는 관리자만 접근이 가능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권한있는 관리자만 접근이 가능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모든 사용자가 접근이 가능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session을 설정하지 않음 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session을 정의하고 auth와 deptno가 일정한 위치가 아니라면 접근불가로 javascript로 만듬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0" name="Google Shape;4380;p26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81" name="Google Shape;4381;p26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2" name="Google Shape;4382;p26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26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384" name="Google Shape;4384;p267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유찬우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최주철/석송이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85" name="Google Shape;4385;p267"/>
          <p:cNvGraphicFramePr/>
          <p:nvPr/>
        </p:nvGraphicFramePr>
        <p:xfrm>
          <a:off x="580450" y="112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2550"/>
                <a:gridCol w="1042550"/>
                <a:gridCol w="1042550"/>
                <a:gridCol w="1042550"/>
                <a:gridCol w="1042550"/>
                <a:gridCol w="1042550"/>
                <a:gridCol w="1042550"/>
                <a:gridCol w="1042550"/>
              </a:tblGrid>
              <a:tr h="57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</a:t>
                      </a:r>
                      <a:r>
                        <a:rPr lang="ko" sz="800"/>
                        <a:t>-03-0001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MES-004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사원번호와</a:t>
                      </a:r>
                      <a:br>
                        <a:rPr lang="ko" sz="800"/>
                      </a:br>
                      <a:r>
                        <a:rPr lang="ko" sz="800"/>
                        <a:t>비밀번호를</a:t>
                      </a:r>
                      <a:br>
                        <a:rPr lang="ko" sz="800"/>
                      </a:br>
                      <a:r>
                        <a:rPr lang="ko" sz="800"/>
                        <a:t>입력하고</a:t>
                      </a:r>
                      <a:br>
                        <a:rPr lang="ko" sz="800"/>
                      </a:br>
                      <a:r>
                        <a:rPr lang="ko" sz="800"/>
                        <a:t>로그인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세션에 로그인한 사원의 정보가 저장됨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아이디와 패스워드로 사원정보 출력 확인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2025/02/19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7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UT-03-0002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MES-001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사원 CRUD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인사계 사원으로 접속하여 사원목록화면 접근 후 사원 CRUD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DB에 사원정보가 저장/수정/삭제됨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사원정보 등록, 조회, 수정, 삭제 처리 확인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2025/02/19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60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UT-03-0003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MES-001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부서</a:t>
                      </a:r>
                      <a:r>
                        <a:rPr lang="ko" sz="800"/>
                        <a:t>CRUD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부서목록 화면에 접근 후 부서 </a:t>
                      </a:r>
                      <a:r>
                        <a:rPr lang="ko" sz="800"/>
                        <a:t>CRUD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DB에 부서정보가 저장/수정/삭제됨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부서정보 등록, 조회, 수정, 삭제 처리 확인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2025/02/19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60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UT-03-0004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메시지 기능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메세지 수신/발송이 잘 되는지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  접속자를 바꿔가면서 확인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사원정보 메시지 전송, 수신 확인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2025/02/19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Google Shape;494;p52"/>
          <p:cNvGraphicFramePr/>
          <p:nvPr/>
        </p:nvGraphicFramePr>
        <p:xfrm>
          <a:off x="359325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88625"/>
                <a:gridCol w="1435025"/>
                <a:gridCol w="1689400"/>
                <a:gridCol w="2759425"/>
                <a:gridCol w="1654050"/>
              </a:tblGrid>
              <a:tr h="2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MES-008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접근권한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사원별 접근 구분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부서별/직급별로 사이드바를 다르게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MES-009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비정상적인 접근 차단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url을 사용하여 접근할 경우, 접근 권한이 없다는 메세지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MES-010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사원정보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 리스트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사원을 부서별/직급별로 나열하여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조직도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원을 조직도로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사원의 일반 상세정보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사원의 상세정보를 조회하는 페이지 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사원의 비공개 상세정보 출력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사원의 비밀번호와 같은 비공개 정보를 확인할 수 있는 수정페이지 구축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5" name="Google Shape;495;p52"/>
          <p:cNvSpPr txBox="1"/>
          <p:nvPr/>
        </p:nvSpPr>
        <p:spPr>
          <a:xfrm>
            <a:off x="381925" y="6794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인사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관리(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작성자: 유찬우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6" name="Google Shape;496;p5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97" name="Google Shape;497;p5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5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0" name="Google Shape;4390;p26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391" name="Google Shape;4391;p26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2" name="Google Shape;4392;p26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3" name="Google Shape;4393;p26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394" name="Google Shape;4394;p268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유찬우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95" name="Google Shape;4395;p268"/>
          <p:cNvGraphicFramePr/>
          <p:nvPr/>
        </p:nvGraphicFramePr>
        <p:xfrm>
          <a:off x="578450" y="96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33275"/>
                <a:gridCol w="1033275"/>
                <a:gridCol w="1033275"/>
                <a:gridCol w="1033275"/>
                <a:gridCol w="1033275"/>
                <a:gridCol w="1033275"/>
                <a:gridCol w="1033275"/>
                <a:gridCol w="1033275"/>
              </a:tblGrid>
              <a:tr h="57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03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UT-03-0005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MES-024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MES-025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켈린더 기능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각 권한/부서별로 일정을 등록하고 이를 확인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인사팀 관리자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인사팀 사원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인사외팀 관리자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인사외팀 사원으로 로그인 하여 일정 확인 등록 및 수정/삭제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권한/부서별로 작성/확인할 수 있는 일정이 다름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인사팀 관리자:개인일정 및 전체일정 확인/자신의 일정 수정 삭제 가능/개인일정과 부서일정/전체일정 등록가능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인사팀 사원:개인일정 및 전체일정/부서일정 확인/자신의 일정 수정 삭제 가능/개인일정과 부서일정/전체일정 등록가능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인사외팀 관리자 :개인일정 및 전체일정 확인/자신의 일정 수정 삭제 가능/개인일정과 부서일정 등록가능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인사외팀 사원:개인일정 및 전체일정 확인/자신의 일정 수정 삭제 가능/개인일정만 등록가능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9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0" name="Google Shape;4400;p26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401" name="Google Shape;4401;p26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2" name="Google Shape;4402;p26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3" name="Google Shape;4403;p26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404" name="Google Shape;4404;p269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윤한결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05" name="Google Shape;4405;p269"/>
          <p:cNvGraphicFramePr/>
          <p:nvPr/>
        </p:nvGraphicFramePr>
        <p:xfrm>
          <a:off x="580450" y="112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2550"/>
                <a:gridCol w="1042550"/>
                <a:gridCol w="1042550"/>
                <a:gridCol w="1042550"/>
                <a:gridCol w="1042550"/>
                <a:gridCol w="1042550"/>
                <a:gridCol w="1042550"/>
                <a:gridCol w="1042550"/>
              </a:tblGrid>
              <a:tr h="57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UT-05-0001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MES-406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게시글 조회</a:t>
                      </a:r>
                      <a:endParaRPr sz="8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   1) 없는 글 검색</a:t>
                      </a:r>
                      <a:endParaRPr sz="8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   2) 있는 글 검색</a:t>
                      </a:r>
                      <a:endParaRPr sz="8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   3) 여백으로 검색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리스트 데이터 기반으로 알맞은 데이터로 테스트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검색결과에 맞는 데이터 확인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r>
                        <a:rPr lang="ko" sz="800">
                          <a:highlight>
                            <a:srgbClr val="FFFFFF"/>
                          </a:highlight>
                        </a:rPr>
                        <a:t>여백으로 검색</a:t>
                      </a:r>
                      <a:r>
                        <a:rPr lang="ko" sz="800"/>
                        <a:t> 검색시 전체 데이터 출력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-없는 글로 검색시 에러발생 : 'begin' &lt; 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7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UT-05-0002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MES-401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게시글 등록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제목, 작성자, 내용, 첨부파일에 알맞은 데이터 입력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각 항목에 데이터 입력 후 등록 버튼을 누르면 성공 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성공적으로 등록성공 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60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UT-05-0003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MES-401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게시글수정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 수정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수정버튼 누른 후 성공알림창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성공적으로 알림창 출력 및 수정 데이터 반영/즉각 수정데이터 반영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7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UT-05-0004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MES-401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게시글 삭제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기존 데이터 삭제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</a:t>
                      </a:r>
                      <a:r>
                        <a:rPr lang="ko" sz="800"/>
                        <a:t>버튼 누른 후 성공알림창 출력 및 게시판 페이지로 이동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성공적으로 알림창 출력 및 게시판 페이지로 이동/즉각 삭제 데이터 반영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9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0" name="Google Shape;4410;p27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411" name="Google Shape;4411;p27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2" name="Google Shape;4412;p27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3" name="Google Shape;4413;p27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414" name="Google Shape;4414;p270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윤한결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15" name="Google Shape;4415;p270"/>
          <p:cNvGraphicFramePr/>
          <p:nvPr/>
        </p:nvGraphicFramePr>
        <p:xfrm>
          <a:off x="580450" y="112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2550"/>
                <a:gridCol w="1042550"/>
                <a:gridCol w="1042550"/>
                <a:gridCol w="1042550"/>
                <a:gridCol w="1042550"/>
                <a:gridCol w="1042550"/>
                <a:gridCol w="1042550"/>
                <a:gridCol w="1042550"/>
              </a:tblGrid>
              <a:tr h="57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83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UT-05-0005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MES-405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게시글 상세페이지 댓글 등록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특정 게시물 클릭 후 댓글버튼을 눌러 댓글 달기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제목과 내용란에 이전 내용이 보이고 등록 후 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성공적으로 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7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UT-05-0006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MES-405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게시글 상세페이지 댓글 수정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특정 게시물의 댓글 클릭 후 기존데이터 수정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수정성공시 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성공알림창 출력 후 기존데이터 그대로 확인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60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UT-05-0007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MES-405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게시글 상세페이지 댓글 삭제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특정 게시물의 댓글 삭제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 후 알림창 출력 및 게시판으로 이동후 삭제데이터 반영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삭제성공 알림창 출력 후 게시판 페이지로 이동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UT-05-0008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MES-407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게시글 파일 업로드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실제 파일 업로드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성공알림창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성공알림창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5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UT-05-0009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MES-408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게시글 파일 다운로드</a:t>
                      </a:r>
                      <a:endParaRPr sz="800"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실제 파일 다운로드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성공알림창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성공알림창 출력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2025-02-20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0" name="Google Shape;4420;p27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421" name="Google Shape;4421;p27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2" name="Google Shape;4422;p27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3" name="Google Shape;4423;p27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단위 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테스트 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424" name="Google Shape;4424;p271"/>
          <p:cNvGraphicFramePr/>
          <p:nvPr/>
        </p:nvGraphicFramePr>
        <p:xfrm>
          <a:off x="547690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916775"/>
                <a:gridCol w="916775"/>
                <a:gridCol w="916775"/>
                <a:gridCol w="916775"/>
              </a:tblGrid>
              <a:tr h="3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프로그래머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최주철,석송이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점검자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권정현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25" name="Google Shape;4425;p271"/>
          <p:cNvGraphicFramePr/>
          <p:nvPr/>
        </p:nvGraphicFramePr>
        <p:xfrm>
          <a:off x="64175" y="10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25025"/>
                <a:gridCol w="871000"/>
                <a:gridCol w="934925"/>
                <a:gridCol w="1099150"/>
                <a:gridCol w="953150"/>
                <a:gridCol w="916650"/>
                <a:gridCol w="738425"/>
                <a:gridCol w="704125"/>
                <a:gridCol w="803400"/>
                <a:gridCol w="1278925"/>
              </a:tblGrid>
              <a:tr h="37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테스트ID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요구사항ID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기능명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테스트시나리오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예상결과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테스트결과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보완일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테스트일자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원인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해결방법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7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UT-06-0001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MES-301~MES302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사내게시판조회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조회시 게시판데이터가 출력됨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조회시 데이터가 출력되고 검색가능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조회시 데이터가 출력되고 검색가능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UT-06-0002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MES-303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수정/삭제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조회에서 데이터를 2번클릭시 상세페이지이동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상세페이지이동,수정,삭제버튼클릭시 처리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상세페이지 미이동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7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UT-06-0003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MES-304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조회에서 등록버튼 클릭시 등록페이지이동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등록페이지이동,등록버튼 클릭시 처리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등록페이지 미이동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UT-06-0004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MES-102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 관리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주문관리 crud가 정상작동하고 데이터가 반영됨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주문관리 crud가 정상작동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crud가 오류없이 정상작동합니다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UT-06-0005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MES-150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원재료관리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입출고 현황리스트의 crud가 정상작동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입출고 현황리스트의 crud가 정상작동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crud중 등록기능은 오류가 있음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외래키 연관관계로 참조받는 키의 번호가 없으면 등록처리가 안됨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참조받는 키의 번호 만큼만 등록가능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UT-06-0006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MES-152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입출고 관리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일정계획 캘린더의 crud가 정상작동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일정계획 캘린더의 crud가 정상작동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일정계획 crud가 오류없이 정상작동합니다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2025-02-19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7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9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272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31" name="Google Shape;4431;p272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432" name="Google Shape;4432;p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33" name="Google Shape;4433;p2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4" name="Google Shape;4434;p272"/>
          <p:cNvSpPr txBox="1"/>
          <p:nvPr/>
        </p:nvSpPr>
        <p:spPr>
          <a:xfrm>
            <a:off x="1443650" y="1792225"/>
            <a:ext cx="6851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정리사항(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회의록/피드백</a:t>
            </a: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8" name="Shape 4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9" name="Google Shape;4439;p273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40" name="Google Shape;4440;p273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441" name="Google Shape;4441;p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42" name="Google Shape;4442;p2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3" name="Google Shape;4443;p273"/>
          <p:cNvSpPr txBox="1"/>
          <p:nvPr/>
        </p:nvSpPr>
        <p:spPr>
          <a:xfrm>
            <a:off x="20704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회의록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7" name="Shape 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8" name="Google Shape;4448;p27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449" name="Google Shape;4449;p27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0" name="Google Shape;4450;p27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1" name="Google Shape;4451;p27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회의록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452" name="Google Shape;4452;p274"/>
          <p:cNvGraphicFramePr/>
          <p:nvPr/>
        </p:nvGraphicFramePr>
        <p:xfrm>
          <a:off x="4880025" y="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94625"/>
                <a:gridCol w="973625"/>
                <a:gridCol w="404875"/>
                <a:gridCol w="880125"/>
                <a:gridCol w="513775"/>
                <a:gridCol w="696950"/>
              </a:tblGrid>
              <a:tr h="22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일시/작성일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2025-01-23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장소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휴먼교육센터휴게실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작성자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참석자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석송이,유찬우,권정현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453" name="Google Shape;4453;p274"/>
          <p:cNvGraphicFramePr/>
          <p:nvPr/>
        </p:nvGraphicFramePr>
        <p:xfrm>
          <a:off x="439625" y="111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214250"/>
                <a:gridCol w="6928400"/>
              </a:tblGrid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안건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주제선정 및 역할분담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회의내용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생산관리MES(입출고관리,시스템관리,생산제조,품질관리) 뿐만 아니라, 기업의 중요한 자원인 ERP(재무관리,인사관리,커뮤니티)를 추가하여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MES+ERP시스템 개발을 주제로 선정하였고, 생산제품은 쿠키로 하였다. 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향후일정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각자 DB설계 후 회의를 통해 DB설계 완성하기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특이사항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7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8" name="Google Shape;4458;p27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459" name="Google Shape;4459;p27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0" name="Google Shape;4460;p27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1" name="Google Shape;4461;p27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회의록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462" name="Google Shape;4462;p275"/>
          <p:cNvGraphicFramePr/>
          <p:nvPr/>
        </p:nvGraphicFramePr>
        <p:xfrm>
          <a:off x="439625" y="111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214250"/>
                <a:gridCol w="6928400"/>
              </a:tblGrid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안건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DB</a:t>
                      </a:r>
                      <a:r>
                        <a:rPr lang="ko" sz="800"/>
                        <a:t>설계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회의내용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다른 업무에 받을 데이터와 줄 데이터를 논의하며 DB를 수정하였다.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향후일정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SQL </a:t>
                      </a:r>
                      <a:r>
                        <a:rPr lang="ko" sz="800"/>
                        <a:t>작성 후 데이터 공유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특이사항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63" name="Google Shape;4463;p275"/>
          <p:cNvGraphicFramePr/>
          <p:nvPr/>
        </p:nvGraphicFramePr>
        <p:xfrm>
          <a:off x="4880025" y="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94625"/>
                <a:gridCol w="973625"/>
                <a:gridCol w="404875"/>
                <a:gridCol w="880125"/>
                <a:gridCol w="513775"/>
                <a:gridCol w="696950"/>
              </a:tblGrid>
              <a:tr h="22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일시/작성일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2025-01-23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장소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휴먼교육센터휴게실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작성자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참석자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석송이,유찬우,권정현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7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8" name="Google Shape;4468;p27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469" name="Google Shape;4469;p27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0" name="Google Shape;4470;p27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1" name="Google Shape;4471;p27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회의록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472" name="Google Shape;4472;p276"/>
          <p:cNvGraphicFramePr/>
          <p:nvPr/>
        </p:nvGraphicFramePr>
        <p:xfrm>
          <a:off x="439625" y="111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214250"/>
                <a:gridCol w="6928400"/>
              </a:tblGrid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안건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공통화면 공유를 위한 회의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회의내용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sidebar, footer, header 영역을 각자 맡아서 화면을 만든 뒤, jsp의 include 태그를 이용하여 각자 구현한 화면에 포함시킴으로써 화면을 통일하기로 하였다.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향후일정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각자 </a:t>
                      </a:r>
                      <a:r>
                        <a:rPr lang="ko" sz="800"/>
                        <a:t>sidebar, footer, header를 만든 뒤,  제대로 화면이 출력되는지 테스트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특이사항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73" name="Google Shape;4473;p276"/>
          <p:cNvGraphicFramePr/>
          <p:nvPr/>
        </p:nvGraphicFramePr>
        <p:xfrm>
          <a:off x="4880025" y="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94625"/>
                <a:gridCol w="973625"/>
                <a:gridCol w="404875"/>
                <a:gridCol w="880125"/>
                <a:gridCol w="513775"/>
                <a:gridCol w="696950"/>
              </a:tblGrid>
              <a:tr h="22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일시/작성일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장소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휴먼교육센터휴게실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작성자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참석자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석송이,유찬우,권정현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7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8" name="Google Shape;4478;p27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479" name="Google Shape;4479;p27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0" name="Google Shape;4480;p27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1" name="Google Shape;4481;p27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회의록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482" name="Google Shape;4482;p277"/>
          <p:cNvGraphicFramePr/>
          <p:nvPr/>
        </p:nvGraphicFramePr>
        <p:xfrm>
          <a:off x="439625" y="111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214250"/>
                <a:gridCol w="6928400"/>
              </a:tblGrid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안건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단위테스트,통합테스트 계획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회의내용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단위테스트와 통합테스트를 어떻게 진행할지 협의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19,20일 단위테스트를 진행할 예정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</a:t>
                      </a:r>
                      <a:r>
                        <a:rPr lang="ko" sz="800"/>
                        <a:t>향후일정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우선 단위테스트 시나리오에 따라 테스트를 진행하며 보완해야 할 부분을 보완한 후, 단위 테스트가 완료된 후 통합테스트를 진행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9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특이사항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3" name="Google Shape;4483;p277"/>
          <p:cNvGraphicFramePr/>
          <p:nvPr/>
        </p:nvGraphicFramePr>
        <p:xfrm>
          <a:off x="4880025" y="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94625"/>
                <a:gridCol w="973625"/>
                <a:gridCol w="404875"/>
                <a:gridCol w="880125"/>
                <a:gridCol w="513775"/>
                <a:gridCol w="696950"/>
              </a:tblGrid>
              <a:tr h="22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일시/작성일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장소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휴먼교육센터휴게실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작성자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참석자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석송이,유찬우,권정현,</a:t>
                      </a:r>
                      <a:r>
                        <a:rPr lang="ko" sz="800"/>
                        <a:t>윤한결,최주철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4" name="Google Shape;504;p53"/>
          <p:cNvGraphicFramePr/>
          <p:nvPr/>
        </p:nvGraphicFramePr>
        <p:xfrm>
          <a:off x="359325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88625"/>
                <a:gridCol w="1435025"/>
                <a:gridCol w="1689400"/>
                <a:gridCol w="2759425"/>
                <a:gridCol w="1654050"/>
              </a:tblGrid>
              <a:tr h="2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메신저 기능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메세지 전송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사원에게 작성자와 내용, 파일이 포함된 메세지를 보내고 확인할 수 있는 화면 구축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56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메세지 확인 알림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읽지 않은 메세지가 있다면 알림표시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읽음 처리 구분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읽지 않은 글 제목에 *표시를 붙이기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구분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글머리로 글의 종류를 구분하여 필터처리</a:t>
                      </a:r>
                      <a:b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(공지/건의 등)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MES-018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권한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글은 웹관리자와 작성자만 수정/삭제 할 수 있도록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MES-019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작성/수정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게시글에 내용과 파일을 첨부하여 등록할 수 있는 화면 구축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5" name="Google Shape;505;p53"/>
          <p:cNvSpPr txBox="1"/>
          <p:nvPr/>
        </p:nvSpPr>
        <p:spPr>
          <a:xfrm>
            <a:off x="381925" y="679400"/>
            <a:ext cx="2697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MES-커뮤니티 관리(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작성자: 유찬우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6" name="Google Shape;506;p53"/>
          <p:cNvGrpSpPr/>
          <p:nvPr/>
        </p:nvGrpSpPr>
        <p:grpSpPr>
          <a:xfrm>
            <a:off x="-12" y="0"/>
            <a:ext cx="9144003" cy="507900"/>
            <a:chOff x="0" y="0"/>
            <a:chExt cx="9144003" cy="507900"/>
          </a:xfrm>
        </p:grpSpPr>
        <p:pic>
          <p:nvPicPr>
            <p:cNvPr id="507" name="Google Shape;507;p5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5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7" name="Shape 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Google Shape;4488;p278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89" name="Google Shape;4489;p278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490" name="Google Shape;4490;p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91" name="Google Shape;4491;p2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2" name="Google Shape;4492;p278"/>
          <p:cNvSpPr txBox="1"/>
          <p:nvPr/>
        </p:nvSpPr>
        <p:spPr>
          <a:xfrm>
            <a:off x="20704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피드백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6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7" name="Google Shape;4497;p27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498" name="Google Shape;4498;p27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9" name="Google Shape;4499;p27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0" name="Google Shape;4500;p27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01" name="Google Shape;4501;p279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석송이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02" name="Google Shape;4502;p279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요구사항분석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80%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다양한 기능이 있겠지만 가장 중요한 기능, 부차적인 기능들을 뽑아내고 선택하는 작업이 까다로웠습니다.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메뉴구성도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구축할 사이트의 정보 구조를 명확히 정의할 수 있었습니다. 각 페이지와 섹션이 어떻게 연결되어 있는지, 어떤 내용이 어디에 위치하는지 시각적으로 파악할 수 있었습니다.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5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워크플로우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r>
                        <a:rPr lang="ko" sz="800"/>
                        <a:t>0%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프로그램의 전체적인 프로세스를 정리하는 기회였습니다.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화면설계서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70%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기능에 맞게 각 화면들을 어떻게 설계할 지 밑그림을 그리는 작업을 통해서 구체적인 프로그램 개발에 앞서 매우 중요한 작업임을 깨달았습니다.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DB</a:t>
                      </a:r>
                      <a:r>
                        <a:rPr lang="ko" sz="800"/>
                        <a:t>설계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복습과 추가자료를 찾아보았고, 조원들의 도움이 있었다.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데이터의 흐름을 그려서 엔티티들을 도출하고 속성을 뽑아내는 과정이 쉽지 않았다.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7" name="Google Shape;4507;p28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08" name="Google Shape;4508;p28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9" name="Google Shape;4509;p28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0" name="Google Shape;4510;p28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11" name="Google Shape;4511;p280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권정현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12" name="Google Shape;4512;p280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화면구현전 설계를 완료합니다.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80</a:t>
                      </a:r>
                      <a:r>
                        <a:rPr lang="ko" sz="900"/>
                        <a:t>%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최대한 화면 설계를 완료하고 그에 맞는 방향으로 구현합니다.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하지만 구현중 상황에 따른 유연성도 필요합니다.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이전의 경우와 달리 화면설계대로 화면이 구현되지 않은 부분을 보완할수 있었습니다.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화면의 통일성을 위해 기본 템플릿 설정작업을 완료합니다.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50</a:t>
                      </a:r>
                      <a:r>
                        <a:rPr lang="ko" sz="900"/>
                        <a:t>%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미리 설정은 하되 구현중 대화를 통해 유연성 있게 설정을 변경합니다.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실제 구현에서 템플릿 설정을 완료해도 회의와 여러 사정으로 인해 템플릿설정이 잘안됩니다.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불량이 나온 날짜에 따른 캘린더 설정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0%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캘린더와 불량의 데이터를 합쳐서 자연스럽게 구현합니다.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현재 구현전 이전 데이터들을 구축하지 못해서 아직 설정을 못했습니다.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CRUD설정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30%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현재 계획중인 데이터의 crud 설정을 빠르게 하기위해 최대한 비슷하게 계획합니다.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비슷한 형식으로 하더라도 예상치못한 에러가 자주 발생합니다. 이에대한 대응능력을 높여야 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6" name="Shape 4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7" name="Google Shape;4517;p28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18" name="Google Shape;4518;p28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9" name="Google Shape;4519;p28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0" name="Google Shape;4520;p28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21" name="Google Shape;4521;p281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유찬우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22" name="Google Shape;4522;p281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사원을 등록하고, 해당 사원이 로그인, 비밀번호 변경, 권한에 따른 접근이 구분되는 기능을 구현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5</a:t>
                      </a:r>
                      <a:r>
                        <a:rPr lang="ko" sz="900"/>
                        <a:t>0%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로그인, 비밀번호변경, 로그인 전 접근 차단기능까지 구현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html에서 세션에 로그인계정 정보를 저장하기 위해 ajax를 사용했습니다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jsp와 html의 차이를 좀 더 잘 알게 됐습니다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사원별로 자신의 일정을 기록할 수 있도록 켈린더 기능을 구현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10%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요구사항정의서, 워크플로우 까지 작성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사원 간, 게시글과 메세지로 소통하는 기능 구현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</a:t>
                      </a:r>
                      <a:r>
                        <a:rPr lang="ko" sz="900"/>
                        <a:t>0%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요구사항정의서, 워크플로우, 화면설계서 까지 작성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6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7" name="Google Shape;4527;p28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28" name="Google Shape;4528;p28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9" name="Google Shape;4529;p28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28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31" name="Google Shape;4531;p282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석송이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32" name="Google Shape;4532;p282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요구사항분석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요구사항 분석을 통해서 필수적인 기능, 사용자가 필요로 하는 기능이 무엇인지 생각해 볼 수 있는 기회였습니다.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워크플로우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개발한 프로그램의 프로세스를 명확하게 이해하는 데 도움이 되었습니다.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화면설계서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각 화면과 기능에 대한 테스트 케이스를 작성하고, 예상 시나리오를 기반으로 테스트를 진행할 수 있을 것 같습니다.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6" name="Shape 4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7" name="Google Shape;4537;p28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38" name="Google Shape;4538;p28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9" name="Google Shape;4539;p28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28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41" name="Google Shape;4541;p283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권정현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42" name="Google Shape;4542;p283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화면설계서 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90%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실제 구현과 화면설계중 다른 부분의 경우 구현후 설계서를 수정합니다.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실제 화면구현중 화면설계서랑 다른 부분을 보충할 필요성이 있습니다.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CRUD 2주차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비슷한 구성으로 최대한 끌어가면서 빠르고 오류없이 작업합니다.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작업을 다양한 방식으로 하면 시간이 너무많이 걸립니다.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6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7" name="Google Shape;4547;p28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48" name="Google Shape;4548;p28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9" name="Google Shape;4549;p28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28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51" name="Google Shape;4551;p284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유찬우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52" name="Google Shape;4552;p284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사원의 목록과 상세정보를 확인/등록/수정/삭제하는 페이지 만들기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20%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사원목록을 출력하는 기능까지 구현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header의 다양한 기능 작동되도록 하기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30%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현재 접속한 사원의 이름을 표시하는 것까지 구현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html의 몰랐던 기능들을 알게 됐습니다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6" name="Shape 4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7" name="Google Shape;4557;p28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58" name="Google Shape;4558;p28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9" name="Google Shape;4559;p28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28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61" name="Google Shape;4561;p285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석송이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62" name="Google Shape;4562;p285"/>
          <p:cNvGraphicFramePr/>
          <p:nvPr/>
        </p:nvGraphicFramePr>
        <p:xfrm>
          <a:off x="708275" y="119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61450"/>
                <a:gridCol w="1961450"/>
                <a:gridCol w="1961450"/>
                <a:gridCol w="1961450"/>
              </a:tblGrid>
              <a:tr h="31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0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고객관리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세부기능 추가필요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리스트 정보가 많아질수록 페이징 작업이 매우 중요하다는 생각을 하게되었다.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주문받기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세부기능 추가필요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고객의 입장에서 필요한 기능이 무엇일까 생각하는 기회가 되었다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주문관리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세부기능 추가필요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리스트 정보가 많아질수록 원하는 정보를 필터링 할 수 있는 검색기능이 중요함을 느꼈다.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원재료관리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세부기능 추가필요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재고관리를 위해서 등록,수정,삭제,수정의 기능이 매우 중요함을 </a:t>
                      </a:r>
                      <a:r>
                        <a:rPr lang="ko" sz="800"/>
                        <a:t>느꼈다</a:t>
                      </a:r>
                      <a:r>
                        <a:rPr lang="ko" sz="800"/>
                        <a:t>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0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제품관리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세부기능 추가필요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재고관리를 위해서 등록,수정,삭제,수정의 기능이 매우 중요함을 느꼈다.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6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7" name="Google Shape;4567;p28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68" name="Google Shape;4568;p28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9" name="Google Shape;4569;p28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28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71" name="Google Shape;4571;p286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권정현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72" name="Google Shape;4572;p286"/>
          <p:cNvGraphicFramePr/>
          <p:nvPr/>
        </p:nvGraphicFramePr>
        <p:xfrm>
          <a:off x="708275" y="158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데이터를 등록하면 캘린더에 자동으로 노출/등록처리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90%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캘린더 매커니즘을 먼저 완료하고 2개데이터 등록을 처리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데이터의 갯수가 늘어나고 복잡성이 늘어날때 sql매커니즘을 초반에 잘짜야 합니다.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생산재고 매커니즘구축및 완성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20%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섬세한 계산식으로 최대한 빠르게 원하는 매커니즘 구축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sql에 데이터를 어떤방식으로 저장할지 고민해야 합니다.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만들어둔 crud페이지와 메인페이지 연동및 css연결완료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80%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메인페이지를 다른조원과 협의해서 합치는 작업을 진행합니다.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소통이 중요합니다.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6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7" name="Google Shape;4577;p28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78" name="Google Shape;4578;p28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9" name="Google Shape;4579;p28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28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81" name="Google Shape;4581;p287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유찬우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82" name="Google Shape;4582;p287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사원을 등록하고, 해당 사원이 로그인, 비밀번호 변경, 권한에 따른 접근이 구분되는 기능을 구현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7</a:t>
                      </a:r>
                      <a:r>
                        <a:rPr lang="ko" sz="900"/>
                        <a:t>0%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사원의 부서와 권한에 따라 화면구성을 다르게 설정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(추후 구축할 페이지도 동일하게 처리예정)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인사부서의 사원이 신규사원을 등록하고 관리자 등급의 사원이 사원정보를 수정할 수 있는 사원목록 화면 구현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100%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부서정보를 등록하고 수정하고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인원을 부서이동 시키는 화면 구현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70%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부서 등록 수정 삭제 처리까지 작업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Vue 사용이 잘 되지 않아 포기하고</a:t>
                      </a:r>
                      <a:br>
                        <a:rPr lang="ko" sz="900"/>
                      </a:br>
                      <a:r>
                        <a:rPr lang="ko" sz="900"/>
                        <a:t>jqeury를 이용한 ajax방식으로 처리하였습니다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Vue를 사용해보려 했는데</a:t>
                      </a:r>
                      <a:br>
                        <a:rPr lang="ko" sz="900"/>
                      </a:br>
                      <a:r>
                        <a:rPr lang="ko" sz="900"/>
                        <a:t>삭제처리를 delete 호출방식으로 작동시키는 것은 성공했지만</a:t>
                      </a:r>
                      <a:br>
                        <a:rPr lang="ko" sz="900"/>
                      </a:br>
                      <a:r>
                        <a:rPr lang="ko" sz="900"/>
                        <a:t>등록처리(post)와 수정처리(put)는 작동되지 않았습니다</a:t>
                      </a:r>
                      <a:br>
                        <a:rPr lang="ko" sz="900"/>
                      </a:br>
                      <a:r>
                        <a:rPr lang="ko" sz="900"/>
                        <a:t>아직 이유를 잘 모르겠지만 차차 공부해보겠습니다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4" name="Google Shape;514;p54"/>
          <p:cNvGraphicFramePr/>
          <p:nvPr/>
        </p:nvGraphicFramePr>
        <p:xfrm>
          <a:off x="359325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88625"/>
                <a:gridCol w="1435025"/>
                <a:gridCol w="1689400"/>
                <a:gridCol w="2759425"/>
                <a:gridCol w="1654050"/>
              </a:tblGrid>
              <a:tr h="2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2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MES-020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재무/급여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매입 매출 기록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쿠키의 매입/매출 기록을 작성/수정/삭제하고 이를 표로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56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MES-021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급여 지급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사원별로 정해진 급여를 지급하고 해당 정보를 기록/수정/삭제하고 표로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MES-022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추가급여 지급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사원의 근무시간을 확인하고 이에 따라 추가수당 정보를 작성/수정/삭제할 수 있는 화면 구축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MES-023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자산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수익과 지출을 통합하여 회사의 자산을 그래프로 확인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MES-024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 일정 기록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사원별로 자신의 일정을 기록하는 켈린더 화면 구축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MES-025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 일정 기록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다른 사원과 공유하는 일정을 등록할 수 있게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5" name="Google Shape;515;p54"/>
          <p:cNvSpPr txBox="1"/>
          <p:nvPr/>
        </p:nvSpPr>
        <p:spPr>
          <a:xfrm>
            <a:off x="381925" y="679400"/>
            <a:ext cx="2735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재무/일정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관리(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작성자: 유찬우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6" name="Google Shape;516;p5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517" name="Google Shape;517;p5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5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5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7" name="Google Shape;4587;p28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88" name="Google Shape;4588;p28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9" name="Google Shape;4589;p28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28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91" name="Google Shape;4591;p288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최주철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592" name="Google Shape;4592;p288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요구사항분석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100%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많은 상황들을 고려해서 작성했습니다. 추가 및 수정도 많이 했습니다. 한번에 다 하기 보다는 진행하면서 완성되어가는 느낌이였습니다.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메뉴구성도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100%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프로젝트 구성에 있어서 도움이 되었습니다.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워크플로우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100%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전체적인 흐름을 파악하고, 프로젝트에 적용하기 좋았습니다.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화면설계서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100%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구현화면의 틀과 코드구현에 있어서 정리가 되니 진행함에 있어서 편했습니다.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DB설계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100%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DB설계를 하면서 추가되는 내용들도 많이 있어서 진행중에 어려움을 격었습니다. 처음부터 요구사항 정의서 및 DB설계를 탄탄히 하고 진행해야한다고 느꼈습니다.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6" name="Shape 4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7" name="Google Shape;4597;p28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598" name="Google Shape;4598;p28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9" name="Google Shape;4599;p28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28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01" name="Google Shape;4601;p289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석송이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02" name="Google Shape;4602;p289"/>
          <p:cNvGraphicFramePr/>
          <p:nvPr/>
        </p:nvGraphicFramePr>
        <p:xfrm>
          <a:off x="708275" y="119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61450"/>
                <a:gridCol w="1961450"/>
                <a:gridCol w="1961450"/>
                <a:gridCol w="1961450"/>
              </a:tblGrid>
              <a:tr h="31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1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다국어 처리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다국어 처리를 통해서 더욱 더 동적인 웹사이트가 되었습니다.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제품별 판매현황 차트로 나타내기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데이터를 시각화함으로써 중요한 정보를 빠르게 전달할 수 있습니다.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12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highlight>
                            <a:srgbClr val="FFFFFF"/>
                          </a:highlight>
                        </a:rPr>
                        <a:t>채팅</a:t>
                      </a:r>
                      <a:endParaRPr sz="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채팅과 관련한 더 다양한 기능들이 있으면 좋겠다고 느꼈고 조금 더 연구해 본 후 추가하겠습니다. 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6" name="Shape 4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7" name="Google Shape;4607;p29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608" name="Google Shape;4608;p29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9" name="Google Shape;4609;p29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29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11" name="Google Shape;4611;p290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권정현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12" name="Google Shape;4612;p290"/>
          <p:cNvGraphicFramePr/>
          <p:nvPr/>
        </p:nvGraphicFramePr>
        <p:xfrm>
          <a:off x="708275" y="158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하루마다 근무자의 근무날짜를 등록하고 update를 통해서 출근시간과 퇴근시간을 등록하게 합니다.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(근태관리)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batch프로그램중 @scheduled로 mapping하여서 cron 으로 매일 00 시마다 등록처리를 service단에 넣고 sql과 mapping시켜 등록처리.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좀더 공부해보고 방향성을 바꿀지 여부를 이번주차 내에 정해서 근태관리 파트를 끝내겠습니다.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입고와 생산에 데이터를 등록하면 자동으로 추가된 데이터가 조회에 반영되는 재고조회페이지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(재고관리)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sum과 join을 활용하여 join이 겹치지 않는 형태로 sql을 작성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sql을 최대한 활용하여 출력내역을 계산하도록 개발을 진행했을때 backend의 편의성이 높아짐.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오류제거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잘못된 데이터 검색시 페이지가 넘어가지 않는 오류를 service단에서 Math.max함수로 -값을 가지지 않도록 패치하여 해결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service단에서 데이터를 처리하는 만큼 이러한 에러를 확인했을때 service단을 처리해야 합니다.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실생산공정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실생산 공정은 현재 개발 방향성에 맞지 않은 부분이 많다고 판단하여 잠정보류하겠습니다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설계당시와 비교했을때 방향성이 자주변화하는 것과 방향성을 미리 제대로 맞추는것이 중요하다 생각합니다.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6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7" name="Google Shape;4617;p29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618" name="Google Shape;4618;p29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9" name="Google Shape;4619;p29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0" name="Google Shape;4620;p29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21" name="Google Shape;4621;p291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유찬우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22" name="Google Shape;4622;p291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사원별로 자신의 일정을 기록할 수 있고, 부서/전체일정을 관리할 수 있는 켈린더 기능을 구현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100%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원하는 기능이 시행되는 SQL구문을 고민하는 부분이 재밌었습니다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개인정보 수정 페이지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100%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메세지 전송/ 확인 페이지와</a:t>
                      </a:r>
                      <a:br>
                        <a:rPr lang="ko" sz="900"/>
                      </a:br>
                      <a:r>
                        <a:rPr lang="ko" sz="900"/>
                        <a:t>메세지 알림 기능 구현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100%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페이징처리 부분의 SQL을 작성하는 부분이 조금 어려웠었습니다</a:t>
                      </a:r>
                      <a:br>
                        <a:rPr lang="ko" sz="900"/>
                      </a:br>
                      <a:r>
                        <a:rPr lang="ko" sz="900"/>
                        <a:t>ajax에서의 파일업로드처리에</a:t>
                      </a:r>
                      <a:br>
                        <a:rPr lang="ko" sz="900"/>
                      </a:br>
                      <a:r>
                        <a:rPr lang="ko" sz="900"/>
                        <a:t>필요한 점을 배웠습니다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로그인 화면에 비밀번호 초기화 요청버튼 생성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0%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버튼을 누르면 사원번호를 입력하는 모달창이 나오고 ‘요청’버튼을 누르면 인사팀 사원에게 메세지가 보내지도록 처리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이후 메세지를 받은 인사팀 직원이 비밀번호를 ‘1234’로 수정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6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7" name="Google Shape;4627;p29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628" name="Google Shape;4628;p29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9" name="Google Shape;4629;p29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0" name="Google Shape;4630;p29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31" name="Google Shape;4631;p292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최주철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32" name="Google Shape;4632;p292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CRUD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추가되는 sql 구문을 처리하고 view을 원하는대로 처리가 되서 만족감이 들었습니다.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파일 업로드/다운로드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제가 업로드한 파일과 다운로드 경로를 설정하여 받은 파일이 신기하였습니다.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게시판 카테고리 별로 작성 및 조회 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원하는 컬럼을 넣고 처리하여 잘 작동되어 재밌습니다.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게시글 읽음 처리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게시글 읽음 처리가 조금 힘들었지만 잘 작동되어 뿌듯했습니다.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글 조회수 증가 처리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6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7" name="Google Shape;4637;p29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638" name="Google Shape;4638;p29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9" name="Google Shape;4639;p29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0" name="Google Shape;4640;p29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41" name="Google Shape;4641;p293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권정현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42" name="Google Shape;4642;p293"/>
          <p:cNvGraphicFramePr/>
          <p:nvPr/>
        </p:nvGraphicFramePr>
        <p:xfrm>
          <a:off x="708275" y="158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단위테스트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오류혹은 생각치 못한부분을 해결함으로써 더욱 퀄리티높은 프로젝트를 만들수 있습니다.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단위테스트를 통해서 개발중 생각치 못한 부분이나 혹은 빠진 부분들을 보충할 시간을 가질수 있게됩니다.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통합테스트 1차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다른 방향의 오류확인을 통해서 더욱 퀄리티 높은 프로젝트를 진행할 수 있게 합니다.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개발팀만으로는 생각하지 못한 부분의 오류들을 확인하고 이러한 오류를 수정할 시간을 가질수 있어서 좋습니다.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통합테스트 2차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100%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1차테스트에서 걸리지 않은 부분을 해결했습니다.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1번만으로 확인하지 못한 부분을 확인하여 더욱 퀄리티 높은 프로젝트를 수행할 수 있습니다.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6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7" name="Google Shape;4647;p29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648" name="Google Shape;4648;p29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9" name="Google Shape;4649;p29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0" name="Google Shape;4650;p29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51" name="Google Shape;4651;p294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최주철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52" name="Google Shape;4652;p294"/>
          <p:cNvGraphicFramePr/>
          <p:nvPr/>
        </p:nvGraphicFramePr>
        <p:xfrm>
          <a:off x="708275" y="158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단위테스트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.</a:t>
                      </a:r>
                      <a:r>
                        <a:rPr lang="ko" sz="800"/>
                        <a:t>생각치 못한 에러가 발생되어 처리하기 난해했습니다. 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부트스트렙 적용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팀원들과 협의된 스타일 적용</a:t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6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7" name="Google Shape;4657;p29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4658" name="Google Shape;4658;p29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9" name="Google Shape;4659;p29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29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 피드백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61" name="Google Shape;4661;p295"/>
          <p:cNvSpPr txBox="1"/>
          <p:nvPr/>
        </p:nvSpPr>
        <p:spPr>
          <a:xfrm>
            <a:off x="23125" y="429025"/>
            <a:ext cx="2466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유찬우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62" name="Google Shape;4662;p295"/>
          <p:cNvGraphicFramePr/>
          <p:nvPr/>
        </p:nvGraphicFramePr>
        <p:xfrm>
          <a:off x="708275" y="163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95975"/>
                <a:gridCol w="1995975"/>
                <a:gridCol w="1995975"/>
                <a:gridCol w="1995975"/>
              </a:tblGrid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목표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달성%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해결방안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느낀점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로그인 화면에 비밀번호 초기화 요청버튼 생성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10</a:t>
                      </a:r>
                      <a:r>
                        <a:rPr lang="ko" sz="900"/>
                        <a:t>0%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버튼을 누르면 사원번호를 입력하는 모달창이 나오고 ‘요청’버튼을 누르면 인사팀 사원에게 메세지가 보내지도록 처리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이후 메세지를 받은 인사팀 직원이 비밀번호를 ‘1234’로 수정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통합테스트 의견사항 반영 및</a:t>
                      </a:r>
                      <a:br>
                        <a:rPr lang="ko" sz="900"/>
                      </a:br>
                      <a:r>
                        <a:rPr lang="ko" sz="900"/>
                        <a:t>보충사항 보완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80%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켈린더에서 전체일정과 부서일정 타이틀에 깅조효과를 주어</a:t>
                      </a:r>
                      <a:br>
                        <a:rPr lang="ko" sz="900"/>
                      </a:br>
                      <a:r>
                        <a:rPr lang="ko" sz="900"/>
                        <a:t>구분되게 설정</a:t>
                      </a:r>
                      <a:br>
                        <a:rPr lang="ko" sz="900"/>
                      </a:br>
                      <a:r>
                        <a:rPr lang="ko" sz="900"/>
                        <a:t>다언어처리시 전달하는 값을 세션에 저장하고 불러오게 처리</a:t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p296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68" name="Google Shape;4668;p296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669" name="Google Shape;4669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670" name="Google Shape;4670;p2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1" name="Google Shape;4671;p296"/>
          <p:cNvSpPr txBox="1"/>
          <p:nvPr/>
        </p:nvSpPr>
        <p:spPr>
          <a:xfrm>
            <a:off x="20704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Google Shape;524;p55"/>
          <p:cNvGraphicFramePr/>
          <p:nvPr/>
        </p:nvGraphicFramePr>
        <p:xfrm>
          <a:off x="359325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88625"/>
                <a:gridCol w="1435025"/>
                <a:gridCol w="1689400"/>
                <a:gridCol w="2759425"/>
                <a:gridCol w="1654050"/>
              </a:tblGrid>
              <a:tr h="46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MES-100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</a:t>
                      </a: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고객정보</a:t>
                      </a: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리스트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고객의 정보를 리스트로 나타내고 등록,수정,삭제,상세보기가 가능하도록 한다.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MES-101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주문받기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 상품 담기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고객은 로그인 한 후 제품을 주문하고 자신이 주문한 내역을 확인할 수 있다.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63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MES-102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</a:t>
                      </a: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주문내역리스트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주문받은 정보를 리스트로 나타내고 등록,수정,상세보기가 가능하도록 한다.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MES-103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마케팅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고객과 채팅 기능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채팅기능을 구현하여 고객의 질문에 응답하고, 프로모션 등의 정보를 제공한다.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MES-104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다국어 설정 기능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글로벌화된 시대에 대응하여 다국어를 지원한다.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5" name="Google Shape;525;p55"/>
          <p:cNvSpPr txBox="1"/>
          <p:nvPr/>
        </p:nvSpPr>
        <p:spPr>
          <a:xfrm>
            <a:off x="305725" y="7556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주문관리(작성자: 석송이)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6" name="Google Shape;526;p5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527" name="Google Shape;527;p5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5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5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4" name="Google Shape;534;p56"/>
          <p:cNvGraphicFramePr/>
          <p:nvPr/>
        </p:nvGraphicFramePr>
        <p:xfrm>
          <a:off x="359325" y="102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88625"/>
                <a:gridCol w="1435025"/>
                <a:gridCol w="1689400"/>
                <a:gridCol w="2759425"/>
                <a:gridCol w="1654050"/>
              </a:tblGrid>
              <a:tr h="46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MES-150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원재료관리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원자재 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입출고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현황리스트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생산에 필요한 원자재 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입출고 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정보를 등록,수정,삭제한다.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MES-151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제품관리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생산품 출입출고현황리스트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생산품 입출고 정보를 등록,수정,삭제한다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MES-152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입출고관리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일정계획 캘린더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캘린더를 이용하여 입출고 일정을 관리한다.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MES-153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제품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별 판매현황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제품별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판매현황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을 그래프로 나타낸다.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5" name="Google Shape;535;p56"/>
          <p:cNvSpPr txBox="1"/>
          <p:nvPr/>
        </p:nvSpPr>
        <p:spPr>
          <a:xfrm>
            <a:off x="381925" y="603200"/>
            <a:ext cx="27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MES-입출고관리(작성자: 석송이)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6" name="Google Shape;536;p5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537" name="Google Shape;537;p5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5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5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Google Shape;544;p57"/>
          <p:cNvGraphicFramePr/>
          <p:nvPr/>
        </p:nvGraphicFramePr>
        <p:xfrm>
          <a:off x="286300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33875"/>
                <a:gridCol w="1416750"/>
                <a:gridCol w="1844550"/>
                <a:gridCol w="2759425"/>
                <a:gridCol w="1654050"/>
              </a:tblGrid>
              <a:tr h="36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MES-200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작업지시서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생산품목의 필요생산량과 일일생산량 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생산품목의 총생산량과 납기 날짜에 따라서 일일생산량을 제공합니다.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생산공정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생산에 필요한 생산 공정 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제품생산에 필요한 생산 공정이 어떤지를 리스트로 순차적으로 보여줍니다.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54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실생산공정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실시간으로 작업중인 공정 시각화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생산과정중 작업중인 공정과 휴식중인 공정, 작업중단공정등을 표시합니다.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공정별생산관리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공정별로 생산 상태를 리스트화 합니다.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공정마다 생산된 물품과 사용된 재료양을 표시합니다.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최종생산관리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생산 제품의 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생산이 완료된 제품의 생산완료일과 납기완료일, 지체기간 등을 표시합니다.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근태관리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근무자의 근무를 관리합니다.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근무자의 하루의 근무시간과 추가수당 적용 시간등을 표시합니다.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5" name="Google Shape;545;p57"/>
          <p:cNvSpPr txBox="1"/>
          <p:nvPr/>
        </p:nvSpPr>
        <p:spPr>
          <a:xfrm>
            <a:off x="305725" y="6794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생산/제조(작성자: 권정현)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6" name="Google Shape;546;p5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547" name="Google Shape;547;p5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Google Shape;548;p5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5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2209800" y="174237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 및 목적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4" name="Google Shape;554;p58"/>
          <p:cNvGraphicFramePr/>
          <p:nvPr/>
        </p:nvGraphicFramePr>
        <p:xfrm>
          <a:off x="286300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33875"/>
                <a:gridCol w="1416750"/>
                <a:gridCol w="1844550"/>
                <a:gridCol w="2759425"/>
                <a:gridCol w="1654050"/>
              </a:tblGrid>
              <a:tr h="36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MES-210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불량유형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불량유형 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불량관리를 위한 메뉴얼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MES-211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생산중 불량관리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생산중 불량 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생산중 불량제품이 나온 공정과 근무자, 불량이 나온 시간, 불량유형을 나타냅니다.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MES-212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불량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불량물품을 처리한 과정 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불량 물품을 담당자가 어떻게 처리할지 판단하고 처리한 결과를 리스트로 보여줍니다.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높음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MES-213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기계 관리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제조에 사용되는 기계의 정보 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기계의 사용기간과 최종 유지보수 날짜, 남은 수명, 오작동 횟수등을 보여줍니다.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중간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MES-214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정기 검사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기계를 정기적으로 검사한 리스트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기계를 정기적으로 검사하고 검사항목과 합/불여부등을 보여줍니다.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높음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MES-215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품질관리 효율성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월별로 불량발생 날짜를 캘린더로 표시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월별로 불량 발생 날짜를 캘린더로 표시하여 불량발생량을 보여줍니다.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중간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5" name="Google Shape;555;p58"/>
          <p:cNvSpPr txBox="1"/>
          <p:nvPr/>
        </p:nvSpPr>
        <p:spPr>
          <a:xfrm>
            <a:off x="229525" y="7556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품질관리(작성자 : 권정현)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56" name="Google Shape;556;p5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557" name="Google Shape;557;p5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5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59"/>
          <p:cNvGraphicFramePr/>
          <p:nvPr/>
        </p:nvGraphicFramePr>
        <p:xfrm>
          <a:off x="359325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88625"/>
                <a:gridCol w="1435025"/>
                <a:gridCol w="1689400"/>
                <a:gridCol w="2759425"/>
                <a:gridCol w="1654050"/>
              </a:tblGrid>
              <a:tr h="2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MES-301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사내 게시판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읽음 처리 구분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읽지 않은 글 제목에 *표시를 붙이기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낮음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MES-302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구분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글머리로 글의 종류를 구분하여 필터처리</a:t>
                      </a:r>
                      <a:b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(공지/건의 등)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MES-303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글수정 권한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글은 웹관리자와 작성자만 수정/삭제 할 수 있도록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MES-304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작성/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 등록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게시글에 내용과 파일을 첨부하여 등록할 수 있는 화면 구축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보통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MES-305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조회수 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글을 클릭하여 상세페이지로 넘어갈때 마다 조회수 증가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5" name="Google Shape;565;p59"/>
          <p:cNvSpPr txBox="1"/>
          <p:nvPr/>
        </p:nvSpPr>
        <p:spPr>
          <a:xfrm>
            <a:off x="381925" y="679400"/>
            <a:ext cx="2697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사내 게시판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(작성자: 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최주철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6" name="Google Shape;566;p59"/>
          <p:cNvGrpSpPr/>
          <p:nvPr/>
        </p:nvGrpSpPr>
        <p:grpSpPr>
          <a:xfrm>
            <a:off x="-12" y="0"/>
            <a:ext cx="9144003" cy="507900"/>
            <a:chOff x="0" y="0"/>
            <a:chExt cx="9144003" cy="507900"/>
          </a:xfrm>
        </p:grpSpPr>
        <p:pic>
          <p:nvPicPr>
            <p:cNvPr id="567" name="Google Shape;567;p5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p5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5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" name="Google Shape;574;p60"/>
          <p:cNvGraphicFramePr/>
          <p:nvPr/>
        </p:nvGraphicFramePr>
        <p:xfrm>
          <a:off x="359325" y="11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88625"/>
                <a:gridCol w="1435025"/>
                <a:gridCol w="1689400"/>
                <a:gridCol w="2759425"/>
                <a:gridCol w="1654050"/>
              </a:tblGrid>
              <a:tr h="2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세부내용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MES-401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row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공정 리스크 관리 게시판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작성/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수정/삭제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게시글에 내용과 파일을 첨부하여 등록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하고 수정/삭제 할 수 있게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MES-402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작성/수정/삭제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권한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게시판은 관리자만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등록/</a:t>
                      </a: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수정/삭제 할 수 있도록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1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MES-403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 구분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글을 게시하고자 하는 게시판에만 글이 등록되도록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MES-404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글에 조회수를 볼 수 있게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MES-405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처리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글에 댓글을 달 수 있게 설정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MES-406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키워드로 검색하여 알맞은 데이터 필터링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높음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MES-407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파일첨부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작성 시 파일첨부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MES-408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 다운로드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게시글에 파일 다운로드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5" name="Google Shape;575;p60"/>
          <p:cNvSpPr txBox="1"/>
          <p:nvPr/>
        </p:nvSpPr>
        <p:spPr>
          <a:xfrm>
            <a:off x="381925" y="679400"/>
            <a:ext cx="2697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MES-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고객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 게시판(작성자: 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윤한결</a:t>
            </a: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6" name="Google Shape;576;p60"/>
          <p:cNvGrpSpPr/>
          <p:nvPr/>
        </p:nvGrpSpPr>
        <p:grpSpPr>
          <a:xfrm>
            <a:off x="-12" y="0"/>
            <a:ext cx="9144003" cy="507900"/>
            <a:chOff x="0" y="0"/>
            <a:chExt cx="9144003" cy="507900"/>
          </a:xfrm>
        </p:grpSpPr>
        <p:pic>
          <p:nvPicPr>
            <p:cNvPr id="577" name="Google Shape;577;p6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6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요구사항정의서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5" name="Google Shape;585;p61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586" name="Google Shape;5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1"/>
          <p:cNvSpPr txBox="1"/>
          <p:nvPr/>
        </p:nvSpPr>
        <p:spPr>
          <a:xfrm>
            <a:off x="20704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메뉴구조도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/>
          <p:nvPr/>
        </p:nvSpPr>
        <p:spPr>
          <a:xfrm>
            <a:off x="925" y="527000"/>
            <a:ext cx="2931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전체 메뉴 구조도(작성자: 권정현)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594" name="Google Shape;594;p62"/>
          <p:cNvGrpSpPr/>
          <p:nvPr/>
        </p:nvGrpSpPr>
        <p:grpSpPr>
          <a:xfrm>
            <a:off x="0" y="6138"/>
            <a:ext cx="9144003" cy="507900"/>
            <a:chOff x="0" y="0"/>
            <a:chExt cx="9144003" cy="507900"/>
          </a:xfrm>
        </p:grpSpPr>
        <p:pic>
          <p:nvPicPr>
            <p:cNvPr id="595" name="Google Shape;595;p6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6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메뉴구조도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98" name="Google Shape;59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900" y="3279200"/>
            <a:ext cx="1408074" cy="1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00" y="3168100"/>
            <a:ext cx="1213750" cy="18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5125" y="3332013"/>
            <a:ext cx="1408075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0850" y="3279200"/>
            <a:ext cx="1535901" cy="1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4400" y="3390300"/>
            <a:ext cx="1408075" cy="1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00125" y="3332025"/>
            <a:ext cx="1213749" cy="16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2"/>
          <p:cNvSpPr/>
          <p:nvPr/>
        </p:nvSpPr>
        <p:spPr>
          <a:xfrm>
            <a:off x="3611843" y="1196762"/>
            <a:ext cx="1368136" cy="419164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5" name="Google Shape;605;p62"/>
          <p:cNvSpPr txBox="1"/>
          <p:nvPr/>
        </p:nvSpPr>
        <p:spPr>
          <a:xfrm>
            <a:off x="3770608" y="1315229"/>
            <a:ext cx="11544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로그인DB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62"/>
          <p:cNvSpPr/>
          <p:nvPr/>
        </p:nvSpPr>
        <p:spPr>
          <a:xfrm>
            <a:off x="3398072" y="748150"/>
            <a:ext cx="17958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7" name="Google Shape;607;p62"/>
          <p:cNvSpPr txBox="1"/>
          <p:nvPr/>
        </p:nvSpPr>
        <p:spPr>
          <a:xfrm>
            <a:off x="3558189" y="698080"/>
            <a:ext cx="1475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로그인 화면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8" name="Google Shape;608;p62"/>
          <p:cNvCxnSpPr>
            <a:stCxn id="606" idx="2"/>
            <a:endCxn id="604" idx="1"/>
          </p:cNvCxnSpPr>
          <p:nvPr/>
        </p:nvCxnSpPr>
        <p:spPr>
          <a:xfrm>
            <a:off x="4295972" y="962350"/>
            <a:ext cx="0" cy="2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62"/>
          <p:cNvCxnSpPr>
            <a:endCxn id="606" idx="3"/>
          </p:cNvCxnSpPr>
          <p:nvPr/>
        </p:nvCxnSpPr>
        <p:spPr>
          <a:xfrm rot="10800000">
            <a:off x="5193872" y="855250"/>
            <a:ext cx="10050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62"/>
          <p:cNvCxnSpPr>
            <a:stCxn id="604" idx="4"/>
          </p:cNvCxnSpPr>
          <p:nvPr/>
        </p:nvCxnSpPr>
        <p:spPr>
          <a:xfrm flipH="1" rot="10800000">
            <a:off x="4979979" y="859744"/>
            <a:ext cx="1229100" cy="546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62"/>
          <p:cNvSpPr txBox="1"/>
          <p:nvPr/>
        </p:nvSpPr>
        <p:spPr>
          <a:xfrm>
            <a:off x="5931261" y="1212024"/>
            <a:ext cx="16995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로그인 정보 없음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p62"/>
          <p:cNvSpPr/>
          <p:nvPr/>
        </p:nvSpPr>
        <p:spPr>
          <a:xfrm>
            <a:off x="3398072" y="1878328"/>
            <a:ext cx="17958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p62"/>
          <p:cNvSpPr txBox="1"/>
          <p:nvPr/>
        </p:nvSpPr>
        <p:spPr>
          <a:xfrm>
            <a:off x="3566589" y="1849083"/>
            <a:ext cx="14754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메인 화면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4" name="Google Shape;614;p62"/>
          <p:cNvCxnSpPr/>
          <p:nvPr/>
        </p:nvCxnSpPr>
        <p:spPr>
          <a:xfrm>
            <a:off x="4295911" y="1629854"/>
            <a:ext cx="0" cy="2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62"/>
          <p:cNvSpPr txBox="1"/>
          <p:nvPr/>
        </p:nvSpPr>
        <p:spPr>
          <a:xfrm>
            <a:off x="4437990" y="1627971"/>
            <a:ext cx="21057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로그인 정보 있음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6" name="Google Shape;616;p62"/>
          <p:cNvCxnSpPr/>
          <p:nvPr/>
        </p:nvCxnSpPr>
        <p:spPr>
          <a:xfrm>
            <a:off x="4295911" y="2092370"/>
            <a:ext cx="1680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62"/>
          <p:cNvCxnSpPr/>
          <p:nvPr/>
        </p:nvCxnSpPr>
        <p:spPr>
          <a:xfrm flipH="1" rot="10800000">
            <a:off x="803075" y="2427275"/>
            <a:ext cx="76749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62"/>
          <p:cNvCxnSpPr>
            <a:endCxn id="599" idx="0"/>
          </p:cNvCxnSpPr>
          <p:nvPr/>
        </p:nvCxnSpPr>
        <p:spPr>
          <a:xfrm>
            <a:off x="821375" y="2445700"/>
            <a:ext cx="4500" cy="7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62"/>
          <p:cNvCxnSpPr>
            <a:endCxn id="598" idx="0"/>
          </p:cNvCxnSpPr>
          <p:nvPr/>
        </p:nvCxnSpPr>
        <p:spPr>
          <a:xfrm>
            <a:off x="2336137" y="2418200"/>
            <a:ext cx="7800" cy="8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62"/>
          <p:cNvCxnSpPr>
            <a:endCxn id="600" idx="0"/>
          </p:cNvCxnSpPr>
          <p:nvPr/>
        </p:nvCxnSpPr>
        <p:spPr>
          <a:xfrm>
            <a:off x="3933362" y="2454813"/>
            <a:ext cx="25800" cy="87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62"/>
          <p:cNvCxnSpPr>
            <a:endCxn id="601" idx="0"/>
          </p:cNvCxnSpPr>
          <p:nvPr/>
        </p:nvCxnSpPr>
        <p:spPr>
          <a:xfrm>
            <a:off x="5493700" y="2436500"/>
            <a:ext cx="35100" cy="8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62"/>
          <p:cNvCxnSpPr>
            <a:endCxn id="602" idx="0"/>
          </p:cNvCxnSpPr>
          <p:nvPr/>
        </p:nvCxnSpPr>
        <p:spPr>
          <a:xfrm>
            <a:off x="7036037" y="2400000"/>
            <a:ext cx="62400" cy="9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62"/>
          <p:cNvCxnSpPr>
            <a:endCxn id="603" idx="0"/>
          </p:cNvCxnSpPr>
          <p:nvPr/>
        </p:nvCxnSpPr>
        <p:spPr>
          <a:xfrm>
            <a:off x="8459599" y="2427225"/>
            <a:ext cx="47400" cy="9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3"/>
          <p:cNvSpPr txBox="1"/>
          <p:nvPr/>
        </p:nvSpPr>
        <p:spPr>
          <a:xfrm>
            <a:off x="84400" y="456850"/>
            <a:ext cx="2566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 : 유찬우)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29" name="Google Shape;629;p63"/>
          <p:cNvSpPr/>
          <p:nvPr/>
        </p:nvSpPr>
        <p:spPr>
          <a:xfrm>
            <a:off x="1003975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사원 켈린더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p63"/>
          <p:cNvSpPr/>
          <p:nvPr/>
        </p:nvSpPr>
        <p:spPr>
          <a:xfrm>
            <a:off x="4251150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메세지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1" name="Google Shape;631;p63"/>
          <p:cNvSpPr/>
          <p:nvPr/>
        </p:nvSpPr>
        <p:spPr>
          <a:xfrm>
            <a:off x="3858150" y="748750"/>
            <a:ext cx="2070600" cy="8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시스템관리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" name="Google Shape;632;p63"/>
          <p:cNvSpPr/>
          <p:nvPr/>
        </p:nvSpPr>
        <p:spPr>
          <a:xfrm>
            <a:off x="1003975" y="28601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일정확인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3" name="Google Shape;633;p63"/>
          <p:cNvSpPr/>
          <p:nvPr/>
        </p:nvSpPr>
        <p:spPr>
          <a:xfrm>
            <a:off x="4381050" y="284637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메세지 알림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63"/>
          <p:cNvSpPr/>
          <p:nvPr/>
        </p:nvSpPr>
        <p:spPr>
          <a:xfrm>
            <a:off x="4381050" y="3591638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메세지 목록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63"/>
          <p:cNvSpPr/>
          <p:nvPr/>
        </p:nvSpPr>
        <p:spPr>
          <a:xfrm>
            <a:off x="7088850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6" name="Google Shape;636;p63"/>
          <p:cNvCxnSpPr>
            <a:stCxn id="631" idx="2"/>
            <a:endCxn id="630" idx="0"/>
          </p:cNvCxnSpPr>
          <p:nvPr/>
        </p:nvCxnSpPr>
        <p:spPr>
          <a:xfrm>
            <a:off x="4893450" y="1565050"/>
            <a:ext cx="0" cy="44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63"/>
          <p:cNvCxnSpPr>
            <a:endCxn id="629" idx="0"/>
          </p:cNvCxnSpPr>
          <p:nvPr/>
        </p:nvCxnSpPr>
        <p:spPr>
          <a:xfrm flipH="1">
            <a:off x="1646275" y="1797100"/>
            <a:ext cx="3248400" cy="2154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63"/>
          <p:cNvCxnSpPr>
            <a:endCxn id="635" idx="0"/>
          </p:cNvCxnSpPr>
          <p:nvPr/>
        </p:nvCxnSpPr>
        <p:spPr>
          <a:xfrm>
            <a:off x="4945050" y="1797100"/>
            <a:ext cx="2786100" cy="2154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63"/>
          <p:cNvCxnSpPr>
            <a:stCxn id="629" idx="1"/>
            <a:endCxn id="632" idx="1"/>
          </p:cNvCxnSpPr>
          <p:nvPr/>
        </p:nvCxnSpPr>
        <p:spPr>
          <a:xfrm>
            <a:off x="1003975" y="2345050"/>
            <a:ext cx="600" cy="816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63"/>
          <p:cNvCxnSpPr/>
          <p:nvPr/>
        </p:nvCxnSpPr>
        <p:spPr>
          <a:xfrm flipH="1" rot="-5400000">
            <a:off x="495100" y="3365100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3"/>
          <p:cNvCxnSpPr>
            <a:stCxn id="630" idx="1"/>
            <a:endCxn id="633" idx="1"/>
          </p:cNvCxnSpPr>
          <p:nvPr/>
        </p:nvCxnSpPr>
        <p:spPr>
          <a:xfrm>
            <a:off x="4251150" y="2345050"/>
            <a:ext cx="129900" cy="802500"/>
          </a:xfrm>
          <a:prstGeom prst="bentConnector3">
            <a:avLst>
              <a:gd fmla="val -18331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3"/>
          <p:cNvCxnSpPr>
            <a:endCxn id="634" idx="1"/>
          </p:cNvCxnSpPr>
          <p:nvPr/>
        </p:nvCxnSpPr>
        <p:spPr>
          <a:xfrm flipH="1" rot="-5400000">
            <a:off x="3800100" y="3311888"/>
            <a:ext cx="793800" cy="368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63"/>
          <p:cNvSpPr/>
          <p:nvPr/>
        </p:nvSpPr>
        <p:spPr>
          <a:xfrm>
            <a:off x="1003963" y="359852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일정수정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4" name="Google Shape;644;p63"/>
          <p:cNvCxnSpPr/>
          <p:nvPr/>
        </p:nvCxnSpPr>
        <p:spPr>
          <a:xfrm flipH="1" rot="-5400000">
            <a:off x="495100" y="4078825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63"/>
          <p:cNvSpPr/>
          <p:nvPr/>
        </p:nvSpPr>
        <p:spPr>
          <a:xfrm>
            <a:off x="1003975" y="433690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일정등록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p63"/>
          <p:cNvSpPr/>
          <p:nvPr/>
        </p:nvSpPr>
        <p:spPr>
          <a:xfrm>
            <a:off x="4381050" y="433690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메세지 작성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7" name="Google Shape;647;p63"/>
          <p:cNvCxnSpPr/>
          <p:nvPr/>
        </p:nvCxnSpPr>
        <p:spPr>
          <a:xfrm flipH="1" rot="-5400000">
            <a:off x="3800138" y="4036913"/>
            <a:ext cx="793800" cy="368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63"/>
          <p:cNvSpPr/>
          <p:nvPr/>
        </p:nvSpPr>
        <p:spPr>
          <a:xfrm>
            <a:off x="7111400" y="289012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게시글 목록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7111400" y="3635388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게시글 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0" name="Google Shape;650;p63"/>
          <p:cNvCxnSpPr>
            <a:stCxn id="635" idx="1"/>
            <a:endCxn id="648" idx="1"/>
          </p:cNvCxnSpPr>
          <p:nvPr/>
        </p:nvCxnSpPr>
        <p:spPr>
          <a:xfrm>
            <a:off x="7088850" y="2345050"/>
            <a:ext cx="22500" cy="846300"/>
          </a:xfrm>
          <a:prstGeom prst="bentConnector3">
            <a:avLst>
              <a:gd fmla="val -148877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63"/>
          <p:cNvCxnSpPr>
            <a:endCxn id="649" idx="1"/>
          </p:cNvCxnSpPr>
          <p:nvPr/>
        </p:nvCxnSpPr>
        <p:spPr>
          <a:xfrm flipH="1" rot="-5400000">
            <a:off x="6530450" y="3355638"/>
            <a:ext cx="793800" cy="368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" name="Google Shape;652;p63"/>
          <p:cNvSpPr/>
          <p:nvPr/>
        </p:nvSpPr>
        <p:spPr>
          <a:xfrm>
            <a:off x="7111400" y="43806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게시글 작성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3" name="Google Shape;653;p63"/>
          <p:cNvCxnSpPr/>
          <p:nvPr/>
        </p:nvCxnSpPr>
        <p:spPr>
          <a:xfrm flipH="1" rot="-5400000">
            <a:off x="6530488" y="4080663"/>
            <a:ext cx="793800" cy="368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4" name="Google Shape;654;p63"/>
          <p:cNvGrpSpPr/>
          <p:nvPr/>
        </p:nvGrpSpPr>
        <p:grpSpPr>
          <a:xfrm>
            <a:off x="0" y="6138"/>
            <a:ext cx="9144003" cy="507900"/>
            <a:chOff x="0" y="0"/>
            <a:chExt cx="9144003" cy="507900"/>
          </a:xfrm>
        </p:grpSpPr>
        <p:pic>
          <p:nvPicPr>
            <p:cNvPr id="655" name="Google Shape;655;p6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6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6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메뉴구조도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4"/>
          <p:cNvSpPr txBox="1"/>
          <p:nvPr/>
        </p:nvSpPr>
        <p:spPr>
          <a:xfrm>
            <a:off x="84400" y="456850"/>
            <a:ext cx="2566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 : </a:t>
            </a:r>
            <a:r>
              <a:rPr lang="ko" sz="1200">
                <a:solidFill>
                  <a:schemeClr val="dk2"/>
                </a:solidFill>
              </a:rPr>
              <a:t>최주철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63" name="Google Shape;663;p64"/>
          <p:cNvSpPr/>
          <p:nvPr/>
        </p:nvSpPr>
        <p:spPr>
          <a:xfrm>
            <a:off x="3858150" y="748750"/>
            <a:ext cx="2070600" cy="8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시스템관리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4" name="Google Shape;664;p64"/>
          <p:cNvSpPr/>
          <p:nvPr/>
        </p:nvSpPr>
        <p:spPr>
          <a:xfrm>
            <a:off x="4251150" y="201265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5" name="Google Shape;665;p64"/>
          <p:cNvCxnSpPr>
            <a:stCxn id="663" idx="2"/>
            <a:endCxn id="666" idx="0"/>
          </p:cNvCxnSpPr>
          <p:nvPr/>
        </p:nvCxnSpPr>
        <p:spPr>
          <a:xfrm>
            <a:off x="4893450" y="1565050"/>
            <a:ext cx="0" cy="44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64"/>
          <p:cNvSpPr/>
          <p:nvPr/>
        </p:nvSpPr>
        <p:spPr>
          <a:xfrm>
            <a:off x="1552375" y="369607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게시글 목록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4433700" y="3696063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게시글 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7315025" y="369607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게시글 작성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70" name="Google Shape;670;p64"/>
          <p:cNvGrpSpPr/>
          <p:nvPr/>
        </p:nvGrpSpPr>
        <p:grpSpPr>
          <a:xfrm>
            <a:off x="0" y="6138"/>
            <a:ext cx="9144003" cy="507900"/>
            <a:chOff x="0" y="0"/>
            <a:chExt cx="9144003" cy="507900"/>
          </a:xfrm>
        </p:grpSpPr>
        <p:pic>
          <p:nvPicPr>
            <p:cNvPr id="671" name="Google Shape;671;p6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6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6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메뉴구조도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674" name="Google Shape;674;p64"/>
          <p:cNvCxnSpPr>
            <a:stCxn id="664" idx="2"/>
            <a:endCxn id="668" idx="0"/>
          </p:cNvCxnSpPr>
          <p:nvPr/>
        </p:nvCxnSpPr>
        <p:spPr>
          <a:xfrm>
            <a:off x="4893450" y="2677750"/>
            <a:ext cx="0" cy="10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64"/>
          <p:cNvCxnSpPr>
            <a:stCxn id="667" idx="0"/>
            <a:endCxn id="664" idx="2"/>
          </p:cNvCxnSpPr>
          <p:nvPr/>
        </p:nvCxnSpPr>
        <p:spPr>
          <a:xfrm rot="-5400000">
            <a:off x="2943625" y="1746375"/>
            <a:ext cx="1018200" cy="28812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64"/>
          <p:cNvCxnSpPr>
            <a:stCxn id="669" idx="0"/>
            <a:endCxn id="664" idx="2"/>
          </p:cNvCxnSpPr>
          <p:nvPr/>
        </p:nvCxnSpPr>
        <p:spPr>
          <a:xfrm flipH="1" rot="5400000">
            <a:off x="5825075" y="1746375"/>
            <a:ext cx="1018200" cy="28812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5"/>
          <p:cNvSpPr txBox="1"/>
          <p:nvPr/>
        </p:nvSpPr>
        <p:spPr>
          <a:xfrm>
            <a:off x="84400" y="456850"/>
            <a:ext cx="2566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 : </a:t>
            </a:r>
            <a:r>
              <a:rPr lang="ko" sz="1200">
                <a:solidFill>
                  <a:schemeClr val="dk2"/>
                </a:solidFill>
              </a:rPr>
              <a:t>윤한결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82" name="Google Shape;682;p65"/>
          <p:cNvSpPr/>
          <p:nvPr/>
        </p:nvSpPr>
        <p:spPr>
          <a:xfrm>
            <a:off x="3858150" y="443950"/>
            <a:ext cx="2070600" cy="8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생산/품질관리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3" name="Google Shape;683;p65"/>
          <p:cNvSpPr/>
          <p:nvPr/>
        </p:nvSpPr>
        <p:spPr>
          <a:xfrm>
            <a:off x="4251150" y="14106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공정 리스크 관리 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84" name="Google Shape;684;p65"/>
          <p:cNvCxnSpPr>
            <a:stCxn id="682" idx="2"/>
            <a:endCxn id="683" idx="0"/>
          </p:cNvCxnSpPr>
          <p:nvPr/>
        </p:nvCxnSpPr>
        <p:spPr>
          <a:xfrm>
            <a:off x="4893450" y="1260250"/>
            <a:ext cx="0" cy="15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65"/>
          <p:cNvSpPr/>
          <p:nvPr/>
        </p:nvSpPr>
        <p:spPr>
          <a:xfrm>
            <a:off x="5367025" y="22950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게시글 작성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86" name="Google Shape;686;p65"/>
          <p:cNvGrpSpPr/>
          <p:nvPr/>
        </p:nvGrpSpPr>
        <p:grpSpPr>
          <a:xfrm>
            <a:off x="0" y="6138"/>
            <a:ext cx="9144003" cy="507900"/>
            <a:chOff x="0" y="0"/>
            <a:chExt cx="9144003" cy="507900"/>
          </a:xfrm>
        </p:grpSpPr>
        <p:pic>
          <p:nvPicPr>
            <p:cNvPr id="687" name="Google Shape;687;p6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6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6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메뉴구조도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90" name="Google Shape;690;p65"/>
          <p:cNvSpPr/>
          <p:nvPr/>
        </p:nvSpPr>
        <p:spPr>
          <a:xfrm>
            <a:off x="3541100" y="22950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게시글 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보기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" name="Google Shape;691;p65"/>
          <p:cNvSpPr/>
          <p:nvPr/>
        </p:nvSpPr>
        <p:spPr>
          <a:xfrm>
            <a:off x="3970475" y="4464425"/>
            <a:ext cx="10686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게시글 수정/삭제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92" name="Google Shape;692;p65"/>
          <p:cNvCxnSpPr>
            <a:stCxn id="683" idx="1"/>
            <a:endCxn id="690" idx="0"/>
          </p:cNvCxnSpPr>
          <p:nvPr/>
        </p:nvCxnSpPr>
        <p:spPr>
          <a:xfrm flipH="1">
            <a:off x="4000950" y="1743150"/>
            <a:ext cx="250200" cy="552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65"/>
          <p:cNvCxnSpPr>
            <a:stCxn id="683" idx="3"/>
            <a:endCxn id="685" idx="0"/>
          </p:cNvCxnSpPr>
          <p:nvPr/>
        </p:nvCxnSpPr>
        <p:spPr>
          <a:xfrm>
            <a:off x="5535750" y="1743150"/>
            <a:ext cx="291000" cy="552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65"/>
          <p:cNvCxnSpPr>
            <a:stCxn id="695" idx="2"/>
            <a:endCxn id="691" idx="0"/>
          </p:cNvCxnSpPr>
          <p:nvPr/>
        </p:nvCxnSpPr>
        <p:spPr>
          <a:xfrm rot="5400000">
            <a:off x="4307250" y="3971075"/>
            <a:ext cx="690900" cy="2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65"/>
          <p:cNvSpPr/>
          <p:nvPr/>
        </p:nvSpPr>
        <p:spPr>
          <a:xfrm>
            <a:off x="5423150" y="4464425"/>
            <a:ext cx="10686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답글 쓰기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65"/>
          <p:cNvSpPr/>
          <p:nvPr/>
        </p:nvSpPr>
        <p:spPr>
          <a:xfrm>
            <a:off x="1371975" y="4499275"/>
            <a:ext cx="10686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답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글 수정/삭제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98" name="Google Shape;698;p65"/>
          <p:cNvCxnSpPr>
            <a:stCxn id="699" idx="2"/>
            <a:endCxn id="700" idx="0"/>
          </p:cNvCxnSpPr>
          <p:nvPr/>
        </p:nvCxnSpPr>
        <p:spPr>
          <a:xfrm rot="5400000">
            <a:off x="2854125" y="4126025"/>
            <a:ext cx="725700" cy="207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65"/>
          <p:cNvSpPr/>
          <p:nvPr/>
        </p:nvSpPr>
        <p:spPr>
          <a:xfrm>
            <a:off x="2672250" y="4499275"/>
            <a:ext cx="10686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답글 쓰기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p65"/>
          <p:cNvSpPr/>
          <p:nvPr/>
        </p:nvSpPr>
        <p:spPr>
          <a:xfrm>
            <a:off x="4350450" y="3221525"/>
            <a:ext cx="900300" cy="55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본글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9" name="Google Shape;699;p65"/>
          <p:cNvSpPr/>
          <p:nvPr/>
        </p:nvSpPr>
        <p:spPr>
          <a:xfrm>
            <a:off x="2808825" y="3221525"/>
            <a:ext cx="837000" cy="55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답글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1" name="Google Shape;701;p65"/>
          <p:cNvCxnSpPr>
            <a:stCxn id="690" idx="1"/>
            <a:endCxn id="699" idx="0"/>
          </p:cNvCxnSpPr>
          <p:nvPr/>
        </p:nvCxnSpPr>
        <p:spPr>
          <a:xfrm flipH="1">
            <a:off x="3227300" y="2596250"/>
            <a:ext cx="313800" cy="625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65"/>
          <p:cNvCxnSpPr>
            <a:stCxn id="690" idx="3"/>
            <a:endCxn id="695" idx="0"/>
          </p:cNvCxnSpPr>
          <p:nvPr/>
        </p:nvCxnSpPr>
        <p:spPr>
          <a:xfrm>
            <a:off x="4460600" y="2596250"/>
            <a:ext cx="339900" cy="625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65"/>
          <p:cNvCxnSpPr>
            <a:stCxn id="695" idx="2"/>
            <a:endCxn id="696" idx="0"/>
          </p:cNvCxnSpPr>
          <p:nvPr/>
        </p:nvCxnSpPr>
        <p:spPr>
          <a:xfrm flipH="1" rot="-5400000">
            <a:off x="5033550" y="3540575"/>
            <a:ext cx="690900" cy="115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65"/>
          <p:cNvCxnSpPr>
            <a:stCxn id="699" idx="2"/>
            <a:endCxn id="697" idx="0"/>
          </p:cNvCxnSpPr>
          <p:nvPr/>
        </p:nvCxnSpPr>
        <p:spPr>
          <a:xfrm rot="5400000">
            <a:off x="2204025" y="3475925"/>
            <a:ext cx="725700" cy="1320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6"/>
          <p:cNvSpPr txBox="1"/>
          <p:nvPr/>
        </p:nvSpPr>
        <p:spPr>
          <a:xfrm>
            <a:off x="11875" y="456850"/>
            <a:ext cx="2786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MES-인사/재무관리(작성자: 유찬우)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10" name="Google Shape;710;p66"/>
          <p:cNvSpPr/>
          <p:nvPr/>
        </p:nvSpPr>
        <p:spPr>
          <a:xfrm>
            <a:off x="1003975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사원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" name="Google Shape;711;p66"/>
          <p:cNvSpPr/>
          <p:nvPr/>
        </p:nvSpPr>
        <p:spPr>
          <a:xfrm>
            <a:off x="4251150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부서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66"/>
          <p:cNvSpPr/>
          <p:nvPr/>
        </p:nvSpPr>
        <p:spPr>
          <a:xfrm>
            <a:off x="3858150" y="748750"/>
            <a:ext cx="2070600" cy="8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인사/재무관리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p66"/>
          <p:cNvSpPr/>
          <p:nvPr/>
        </p:nvSpPr>
        <p:spPr>
          <a:xfrm>
            <a:off x="1003975" y="28601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사원목록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p66"/>
          <p:cNvSpPr/>
          <p:nvPr/>
        </p:nvSpPr>
        <p:spPr>
          <a:xfrm>
            <a:off x="4381050" y="284637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부서목록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5" name="Google Shape;715;p66"/>
          <p:cNvSpPr/>
          <p:nvPr/>
        </p:nvSpPr>
        <p:spPr>
          <a:xfrm>
            <a:off x="4381050" y="3591638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부서정보 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6" name="Google Shape;716;p66"/>
          <p:cNvSpPr/>
          <p:nvPr/>
        </p:nvSpPr>
        <p:spPr>
          <a:xfrm>
            <a:off x="7088850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재무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7" name="Google Shape;717;p66"/>
          <p:cNvCxnSpPr>
            <a:stCxn id="712" idx="2"/>
            <a:endCxn id="711" idx="0"/>
          </p:cNvCxnSpPr>
          <p:nvPr/>
        </p:nvCxnSpPr>
        <p:spPr>
          <a:xfrm>
            <a:off x="4893450" y="1565050"/>
            <a:ext cx="0" cy="44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66"/>
          <p:cNvCxnSpPr>
            <a:endCxn id="710" idx="0"/>
          </p:cNvCxnSpPr>
          <p:nvPr/>
        </p:nvCxnSpPr>
        <p:spPr>
          <a:xfrm flipH="1">
            <a:off x="1646275" y="1797100"/>
            <a:ext cx="3248400" cy="2154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66"/>
          <p:cNvCxnSpPr>
            <a:endCxn id="716" idx="0"/>
          </p:cNvCxnSpPr>
          <p:nvPr/>
        </p:nvCxnSpPr>
        <p:spPr>
          <a:xfrm>
            <a:off x="4945050" y="1797100"/>
            <a:ext cx="2786100" cy="2154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66"/>
          <p:cNvCxnSpPr>
            <a:stCxn id="710" idx="1"/>
            <a:endCxn id="713" idx="1"/>
          </p:cNvCxnSpPr>
          <p:nvPr/>
        </p:nvCxnSpPr>
        <p:spPr>
          <a:xfrm>
            <a:off x="1003975" y="2345050"/>
            <a:ext cx="600" cy="816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66"/>
          <p:cNvCxnSpPr/>
          <p:nvPr/>
        </p:nvCxnSpPr>
        <p:spPr>
          <a:xfrm flipH="1" rot="-5400000">
            <a:off x="495100" y="3365100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66"/>
          <p:cNvCxnSpPr>
            <a:stCxn id="711" idx="1"/>
            <a:endCxn id="714" idx="1"/>
          </p:cNvCxnSpPr>
          <p:nvPr/>
        </p:nvCxnSpPr>
        <p:spPr>
          <a:xfrm>
            <a:off x="4251150" y="2345050"/>
            <a:ext cx="129900" cy="802500"/>
          </a:xfrm>
          <a:prstGeom prst="bentConnector3">
            <a:avLst>
              <a:gd fmla="val -18331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66"/>
          <p:cNvCxnSpPr>
            <a:endCxn id="715" idx="1"/>
          </p:cNvCxnSpPr>
          <p:nvPr/>
        </p:nvCxnSpPr>
        <p:spPr>
          <a:xfrm flipH="1" rot="-5400000">
            <a:off x="3800100" y="3311888"/>
            <a:ext cx="793800" cy="368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66"/>
          <p:cNvSpPr/>
          <p:nvPr/>
        </p:nvSpPr>
        <p:spPr>
          <a:xfrm>
            <a:off x="1003963" y="359852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사원정보 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5" name="Google Shape;725;p66"/>
          <p:cNvCxnSpPr/>
          <p:nvPr/>
        </p:nvCxnSpPr>
        <p:spPr>
          <a:xfrm flipH="1" rot="-5400000">
            <a:off x="495100" y="4078825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66"/>
          <p:cNvSpPr/>
          <p:nvPr/>
        </p:nvSpPr>
        <p:spPr>
          <a:xfrm>
            <a:off x="1003975" y="433690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사원등록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4381050" y="433690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부서정보 등록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8" name="Google Shape;728;p66"/>
          <p:cNvCxnSpPr/>
          <p:nvPr/>
        </p:nvCxnSpPr>
        <p:spPr>
          <a:xfrm flipH="1" rot="-5400000">
            <a:off x="3800138" y="4036913"/>
            <a:ext cx="793800" cy="368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66"/>
          <p:cNvSpPr/>
          <p:nvPr/>
        </p:nvSpPr>
        <p:spPr>
          <a:xfrm>
            <a:off x="7111400" y="289012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수익지출 기록표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0" name="Google Shape;730;p66"/>
          <p:cNvSpPr/>
          <p:nvPr/>
        </p:nvSpPr>
        <p:spPr>
          <a:xfrm>
            <a:off x="7111400" y="3635400"/>
            <a:ext cx="10197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수익지출 기록 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1" name="Google Shape;731;p66"/>
          <p:cNvCxnSpPr>
            <a:stCxn id="716" idx="1"/>
            <a:endCxn id="729" idx="1"/>
          </p:cNvCxnSpPr>
          <p:nvPr/>
        </p:nvCxnSpPr>
        <p:spPr>
          <a:xfrm>
            <a:off x="7088850" y="2345050"/>
            <a:ext cx="22500" cy="846300"/>
          </a:xfrm>
          <a:prstGeom prst="bentConnector3">
            <a:avLst>
              <a:gd fmla="val -148877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66"/>
          <p:cNvCxnSpPr>
            <a:endCxn id="730" idx="1"/>
          </p:cNvCxnSpPr>
          <p:nvPr/>
        </p:nvCxnSpPr>
        <p:spPr>
          <a:xfrm flipH="1" rot="-5400000">
            <a:off x="6530450" y="3355650"/>
            <a:ext cx="793800" cy="368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66"/>
          <p:cNvSpPr/>
          <p:nvPr/>
        </p:nvSpPr>
        <p:spPr>
          <a:xfrm>
            <a:off x="7111400" y="4380650"/>
            <a:ext cx="10197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수익지출 기록 작성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4" name="Google Shape;734;p66"/>
          <p:cNvCxnSpPr/>
          <p:nvPr/>
        </p:nvCxnSpPr>
        <p:spPr>
          <a:xfrm flipH="1" rot="-5400000">
            <a:off x="6530488" y="4080663"/>
            <a:ext cx="793800" cy="368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5" name="Google Shape;735;p66"/>
          <p:cNvGrpSpPr/>
          <p:nvPr/>
        </p:nvGrpSpPr>
        <p:grpSpPr>
          <a:xfrm>
            <a:off x="0" y="8788"/>
            <a:ext cx="9144003" cy="507900"/>
            <a:chOff x="0" y="0"/>
            <a:chExt cx="9144003" cy="507900"/>
          </a:xfrm>
        </p:grpSpPr>
        <p:pic>
          <p:nvPicPr>
            <p:cNvPr id="736" name="Google Shape;736;p6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Google Shape;737;p6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6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메뉴구조도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7"/>
          <p:cNvSpPr txBox="1"/>
          <p:nvPr/>
        </p:nvSpPr>
        <p:spPr>
          <a:xfrm>
            <a:off x="43225" y="458575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주문관리(작성자 : 석송이)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3921025" y="475925"/>
            <a:ext cx="1859100" cy="77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주문관리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4154425" y="1807025"/>
            <a:ext cx="1392300" cy="57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주문관리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46" name="Google Shape;746;p67"/>
          <p:cNvGrpSpPr/>
          <p:nvPr/>
        </p:nvGrpSpPr>
        <p:grpSpPr>
          <a:xfrm>
            <a:off x="2001131" y="2658716"/>
            <a:ext cx="955514" cy="2406065"/>
            <a:chOff x="3658300" y="2358538"/>
            <a:chExt cx="963900" cy="2568388"/>
          </a:xfrm>
        </p:grpSpPr>
        <p:sp>
          <p:nvSpPr>
            <p:cNvPr id="747" name="Google Shape;747;p67"/>
            <p:cNvSpPr/>
            <p:nvPr/>
          </p:nvSpPr>
          <p:spPr>
            <a:xfrm>
              <a:off x="3658300" y="2358538"/>
              <a:ext cx="963900" cy="508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고객</a:t>
              </a: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등록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8" name="Google Shape;748;p67"/>
            <p:cNvSpPr/>
            <p:nvPr/>
          </p:nvSpPr>
          <p:spPr>
            <a:xfrm>
              <a:off x="3658300" y="3045075"/>
              <a:ext cx="963900" cy="508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고객정보</a:t>
              </a: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상세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9" name="Google Shape;749;p67"/>
            <p:cNvSpPr/>
            <p:nvPr/>
          </p:nvSpPr>
          <p:spPr>
            <a:xfrm>
              <a:off x="3658300" y="3731600"/>
              <a:ext cx="963900" cy="508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고객정보</a:t>
              </a: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수정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0" name="Google Shape;750;p67"/>
            <p:cNvSpPr/>
            <p:nvPr/>
          </p:nvSpPr>
          <p:spPr>
            <a:xfrm>
              <a:off x="3658300" y="4418125"/>
              <a:ext cx="963900" cy="508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고객정보</a:t>
              </a: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삭제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51" name="Google Shape;751;p67"/>
          <p:cNvSpPr/>
          <p:nvPr/>
        </p:nvSpPr>
        <p:spPr>
          <a:xfrm>
            <a:off x="6767350" y="1807025"/>
            <a:ext cx="1392300" cy="6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마케팅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2" name="Google Shape;752;p67"/>
          <p:cNvSpPr/>
          <p:nvPr/>
        </p:nvSpPr>
        <p:spPr>
          <a:xfrm>
            <a:off x="6865700" y="2587138"/>
            <a:ext cx="963900" cy="508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채팅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3" name="Google Shape;753;p67"/>
          <p:cNvSpPr/>
          <p:nvPr/>
        </p:nvSpPr>
        <p:spPr>
          <a:xfrm>
            <a:off x="1823598" y="1785097"/>
            <a:ext cx="1380000" cy="5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고객관리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54" name="Google Shape;754;p67"/>
          <p:cNvGrpSpPr/>
          <p:nvPr/>
        </p:nvGrpSpPr>
        <p:grpSpPr>
          <a:xfrm>
            <a:off x="4267901" y="2621708"/>
            <a:ext cx="963900" cy="2443307"/>
            <a:chOff x="3658300" y="2358538"/>
            <a:chExt cx="963900" cy="2568388"/>
          </a:xfrm>
        </p:grpSpPr>
        <p:sp>
          <p:nvSpPr>
            <p:cNvPr id="755" name="Google Shape;755;p67"/>
            <p:cNvSpPr/>
            <p:nvPr/>
          </p:nvSpPr>
          <p:spPr>
            <a:xfrm>
              <a:off x="3658300" y="2358538"/>
              <a:ext cx="963900" cy="508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주문등록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6" name="Google Shape;756;p67"/>
            <p:cNvSpPr/>
            <p:nvPr/>
          </p:nvSpPr>
          <p:spPr>
            <a:xfrm>
              <a:off x="3658300" y="3045075"/>
              <a:ext cx="963900" cy="508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주문상세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7" name="Google Shape;757;p67"/>
            <p:cNvSpPr/>
            <p:nvPr/>
          </p:nvSpPr>
          <p:spPr>
            <a:xfrm>
              <a:off x="3658300" y="3731600"/>
              <a:ext cx="963900" cy="508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주문수정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8" name="Google Shape;758;p67"/>
            <p:cNvSpPr/>
            <p:nvPr/>
          </p:nvSpPr>
          <p:spPr>
            <a:xfrm>
              <a:off x="3658300" y="4418125"/>
              <a:ext cx="963900" cy="508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주문삭제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759" name="Google Shape;759;p67"/>
          <p:cNvCxnSpPr>
            <a:stCxn id="744" idx="2"/>
            <a:endCxn id="745" idx="0"/>
          </p:cNvCxnSpPr>
          <p:nvPr/>
        </p:nvCxnSpPr>
        <p:spPr>
          <a:xfrm>
            <a:off x="4850575" y="1246625"/>
            <a:ext cx="0" cy="56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67"/>
          <p:cNvCxnSpPr>
            <a:endCxn id="753" idx="0"/>
          </p:cNvCxnSpPr>
          <p:nvPr/>
        </p:nvCxnSpPr>
        <p:spPr>
          <a:xfrm flipH="1">
            <a:off x="2513598" y="1460197"/>
            <a:ext cx="2359500" cy="3249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67"/>
          <p:cNvCxnSpPr>
            <a:endCxn id="751" idx="0"/>
          </p:cNvCxnSpPr>
          <p:nvPr/>
        </p:nvCxnSpPr>
        <p:spPr>
          <a:xfrm>
            <a:off x="4818400" y="1469225"/>
            <a:ext cx="2645100" cy="3378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67"/>
          <p:cNvCxnSpPr>
            <a:stCxn id="753" idx="1"/>
            <a:endCxn id="747" idx="1"/>
          </p:cNvCxnSpPr>
          <p:nvPr/>
        </p:nvCxnSpPr>
        <p:spPr>
          <a:xfrm>
            <a:off x="1823598" y="2067247"/>
            <a:ext cx="177600" cy="829800"/>
          </a:xfrm>
          <a:prstGeom prst="bentConnector3">
            <a:avLst>
              <a:gd fmla="val -13318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67"/>
          <p:cNvCxnSpPr>
            <a:endCxn id="748" idx="1"/>
          </p:cNvCxnSpPr>
          <p:nvPr/>
        </p:nvCxnSpPr>
        <p:spPr>
          <a:xfrm flipH="1" rot="-5400000">
            <a:off x="1475381" y="3014436"/>
            <a:ext cx="629100" cy="4224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67"/>
          <p:cNvCxnSpPr>
            <a:endCxn id="749" idx="1"/>
          </p:cNvCxnSpPr>
          <p:nvPr/>
        </p:nvCxnSpPr>
        <p:spPr>
          <a:xfrm flipH="1" rot="-5400000">
            <a:off x="1496231" y="3678423"/>
            <a:ext cx="587400" cy="4224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67"/>
          <p:cNvCxnSpPr>
            <a:endCxn id="750" idx="1"/>
          </p:cNvCxnSpPr>
          <p:nvPr/>
        </p:nvCxnSpPr>
        <p:spPr>
          <a:xfrm flipH="1" rot="-5400000">
            <a:off x="1494731" y="4320060"/>
            <a:ext cx="627900" cy="3849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67"/>
          <p:cNvCxnSpPr>
            <a:stCxn id="745" idx="1"/>
            <a:endCxn id="755" idx="1"/>
          </p:cNvCxnSpPr>
          <p:nvPr/>
        </p:nvCxnSpPr>
        <p:spPr>
          <a:xfrm>
            <a:off x="4154425" y="2093525"/>
            <a:ext cx="113400" cy="770100"/>
          </a:xfrm>
          <a:prstGeom prst="bentConnector3">
            <a:avLst>
              <a:gd fmla="val -20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67"/>
          <p:cNvCxnSpPr>
            <a:endCxn id="756" idx="1"/>
          </p:cNvCxnSpPr>
          <p:nvPr/>
        </p:nvCxnSpPr>
        <p:spPr>
          <a:xfrm flipH="1" rot="-5400000">
            <a:off x="3786851" y="3035772"/>
            <a:ext cx="626400" cy="335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67"/>
          <p:cNvCxnSpPr>
            <a:endCxn id="757" idx="1"/>
          </p:cNvCxnSpPr>
          <p:nvPr/>
        </p:nvCxnSpPr>
        <p:spPr>
          <a:xfrm flipH="1" rot="-5400000">
            <a:off x="3735851" y="3637863"/>
            <a:ext cx="715800" cy="348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67"/>
          <p:cNvCxnSpPr>
            <a:endCxn id="758" idx="1"/>
          </p:cNvCxnSpPr>
          <p:nvPr/>
        </p:nvCxnSpPr>
        <p:spPr>
          <a:xfrm flipH="1" rot="-5400000">
            <a:off x="3763151" y="4318255"/>
            <a:ext cx="661200" cy="348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67"/>
          <p:cNvCxnSpPr>
            <a:stCxn id="751" idx="1"/>
            <a:endCxn id="752" idx="1"/>
          </p:cNvCxnSpPr>
          <p:nvPr/>
        </p:nvCxnSpPr>
        <p:spPr>
          <a:xfrm>
            <a:off x="6767350" y="2108225"/>
            <a:ext cx="98400" cy="733200"/>
          </a:xfrm>
          <a:prstGeom prst="bentConnector3">
            <a:avLst>
              <a:gd fmla="val -241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1" name="Google Shape;771;p67"/>
          <p:cNvGrpSpPr/>
          <p:nvPr/>
        </p:nvGrpSpPr>
        <p:grpSpPr>
          <a:xfrm>
            <a:off x="0" y="-17475"/>
            <a:ext cx="9144003" cy="507900"/>
            <a:chOff x="0" y="0"/>
            <a:chExt cx="9144003" cy="507900"/>
          </a:xfrm>
        </p:grpSpPr>
        <p:pic>
          <p:nvPicPr>
            <p:cNvPr id="772" name="Google Shape;772;p6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3" name="Google Shape;773;p6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6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메뉴구조도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75" name="Google Shape;775;p67"/>
          <p:cNvSpPr/>
          <p:nvPr/>
        </p:nvSpPr>
        <p:spPr>
          <a:xfrm>
            <a:off x="6865700" y="3272938"/>
            <a:ext cx="963900" cy="508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채팅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리스트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6" name="Google Shape;776;p67"/>
          <p:cNvCxnSpPr>
            <a:stCxn id="751" idx="1"/>
            <a:endCxn id="775" idx="1"/>
          </p:cNvCxnSpPr>
          <p:nvPr/>
        </p:nvCxnSpPr>
        <p:spPr>
          <a:xfrm>
            <a:off x="6767350" y="2108225"/>
            <a:ext cx="98400" cy="1419000"/>
          </a:xfrm>
          <a:prstGeom prst="bentConnector3">
            <a:avLst>
              <a:gd fmla="val -241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84" name="Google Shape;184;p3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 및 목적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7" name="Google Shape;187;p32"/>
          <p:cNvGrpSpPr/>
          <p:nvPr/>
        </p:nvGrpSpPr>
        <p:grpSpPr>
          <a:xfrm>
            <a:off x="2938750" y="449700"/>
            <a:ext cx="6465900" cy="4323100"/>
            <a:chOff x="1567150" y="449700"/>
            <a:chExt cx="6465900" cy="4323100"/>
          </a:xfrm>
        </p:grpSpPr>
        <p:sp>
          <p:nvSpPr>
            <p:cNvPr id="188" name="Google Shape;188;p32"/>
            <p:cNvSpPr txBox="1"/>
            <p:nvPr/>
          </p:nvSpPr>
          <p:spPr>
            <a:xfrm>
              <a:off x="2838150" y="2110050"/>
              <a:ext cx="3467700" cy="12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MES+ERP</a:t>
              </a:r>
              <a:endParaRPr b="1"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1"/>
                  </a:solidFill>
                  <a:highlight>
                    <a:srgbClr val="FFFFFF"/>
                  </a:highlight>
                  <a:latin typeface="Proxima Nova"/>
                  <a:ea typeface="Proxima Nova"/>
                  <a:cs typeface="Proxima Nova"/>
                  <a:sym typeface="Proxima Nova"/>
                </a:rPr>
                <a:t>Manufacturing Execution System</a:t>
              </a:r>
              <a:r>
                <a:rPr lang="ko" sz="1350">
                  <a:solidFill>
                    <a:srgbClr val="001D35"/>
                  </a:solidFill>
                  <a:highlight>
                    <a:srgbClr val="FFFFFF"/>
                  </a:highlight>
                </a:rPr>
                <a:t>/</a:t>
              </a:r>
              <a:r>
                <a:rPr b="1" lang="ko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Enterprise Resource Planning</a:t>
              </a:r>
              <a:endParaRPr b="1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89" name="Google Shape;18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6950" y="367285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46075" y="6321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83425" y="90688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4550" y="37441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83425" y="35612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662450" y="211455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67150" y="223725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6" name="Google Shape;196;p32"/>
            <p:cNvCxnSpPr/>
            <p:nvPr/>
          </p:nvCxnSpPr>
          <p:spPr>
            <a:xfrm>
              <a:off x="4572000" y="1603150"/>
              <a:ext cx="0" cy="71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32"/>
            <p:cNvCxnSpPr>
              <a:stCxn id="198" idx="3"/>
            </p:cNvCxnSpPr>
            <p:nvPr/>
          </p:nvCxnSpPr>
          <p:spPr>
            <a:xfrm>
              <a:off x="3151200" y="1675500"/>
              <a:ext cx="711600" cy="51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32"/>
            <p:cNvCxnSpPr>
              <a:stCxn id="195" idx="3"/>
            </p:cNvCxnSpPr>
            <p:nvPr/>
          </p:nvCxnSpPr>
          <p:spPr>
            <a:xfrm flipH="1" rot="10800000">
              <a:off x="2481550" y="2651550"/>
              <a:ext cx="695400" cy="4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32"/>
            <p:cNvCxnSpPr/>
            <p:nvPr/>
          </p:nvCxnSpPr>
          <p:spPr>
            <a:xfrm flipH="1" rot="10800000">
              <a:off x="2838150" y="3145500"/>
              <a:ext cx="1069800" cy="64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32"/>
            <p:cNvCxnSpPr>
              <a:stCxn id="188" idx="2"/>
              <a:endCxn id="192" idx="0"/>
            </p:cNvCxnSpPr>
            <p:nvPr/>
          </p:nvCxnSpPr>
          <p:spPr>
            <a:xfrm>
              <a:off x="4572000" y="3395250"/>
              <a:ext cx="99900" cy="3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32"/>
            <p:cNvCxnSpPr/>
            <p:nvPr/>
          </p:nvCxnSpPr>
          <p:spPr>
            <a:xfrm flipH="1" rot="10800000">
              <a:off x="5121725" y="1658388"/>
              <a:ext cx="857100" cy="59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32"/>
            <p:cNvCxnSpPr>
              <a:endCxn id="194" idx="1"/>
            </p:cNvCxnSpPr>
            <p:nvPr/>
          </p:nvCxnSpPr>
          <p:spPr>
            <a:xfrm>
              <a:off x="5993450" y="2520450"/>
              <a:ext cx="669000" cy="5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32"/>
            <p:cNvCxnSpPr/>
            <p:nvPr/>
          </p:nvCxnSpPr>
          <p:spPr>
            <a:xfrm>
              <a:off x="5043100" y="2939788"/>
              <a:ext cx="945600" cy="54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32"/>
            <p:cNvSpPr txBox="1"/>
            <p:nvPr/>
          </p:nvSpPr>
          <p:spPr>
            <a:xfrm>
              <a:off x="1669800" y="1546500"/>
              <a:ext cx="14814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입출고관리</a:t>
              </a:r>
              <a:endPara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5" name="Google Shape;205;p32"/>
            <p:cNvSpPr txBox="1"/>
            <p:nvPr/>
          </p:nvSpPr>
          <p:spPr>
            <a:xfrm>
              <a:off x="1567150" y="3054650"/>
              <a:ext cx="14814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생산제조</a:t>
              </a:r>
              <a:endPara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6" name="Google Shape;206;p32"/>
            <p:cNvSpPr txBox="1"/>
            <p:nvPr/>
          </p:nvSpPr>
          <p:spPr>
            <a:xfrm>
              <a:off x="1772400" y="4438600"/>
              <a:ext cx="12762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인사관리</a:t>
              </a:r>
              <a:endPara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7" name="Google Shape;207;p32"/>
            <p:cNvSpPr txBox="1"/>
            <p:nvPr/>
          </p:nvSpPr>
          <p:spPr>
            <a:xfrm>
              <a:off x="3997925" y="4514800"/>
              <a:ext cx="12762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주문관리</a:t>
              </a:r>
              <a:endPara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8" name="Google Shape;208;p32"/>
            <p:cNvSpPr txBox="1"/>
            <p:nvPr/>
          </p:nvSpPr>
          <p:spPr>
            <a:xfrm>
              <a:off x="5918650" y="4438600"/>
              <a:ext cx="12762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커뮤니티</a:t>
              </a:r>
              <a:endPara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9" name="Google Shape;209;p32"/>
            <p:cNvSpPr txBox="1"/>
            <p:nvPr/>
          </p:nvSpPr>
          <p:spPr>
            <a:xfrm>
              <a:off x="6756850" y="2954700"/>
              <a:ext cx="12762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품질관리</a:t>
              </a:r>
              <a:endPara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0" name="Google Shape;210;p32"/>
            <p:cNvSpPr txBox="1"/>
            <p:nvPr/>
          </p:nvSpPr>
          <p:spPr>
            <a:xfrm>
              <a:off x="6299650" y="1702200"/>
              <a:ext cx="12762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재무관리</a:t>
              </a:r>
              <a:endPara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1" name="Google Shape;211;p32"/>
            <p:cNvSpPr txBox="1"/>
            <p:nvPr/>
          </p:nvSpPr>
          <p:spPr>
            <a:xfrm>
              <a:off x="4033653" y="1256175"/>
              <a:ext cx="15777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시스템관리</a:t>
              </a:r>
              <a:endPara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12" name="Google Shape;212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64750" y="4497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2"/>
          <p:cNvSpPr txBox="1"/>
          <p:nvPr/>
        </p:nvSpPr>
        <p:spPr>
          <a:xfrm>
            <a:off x="179875" y="826300"/>
            <a:ext cx="27588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1F1F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본 프로젝트의 목표는 쿠키생산을 위한 MES시스템과 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1F1F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기업의 핵심업무를 관리하기 위한 ERP시스템을 통합한 프로그램을 개발하여 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Malgun Gothic"/>
              <a:buChar char="-"/>
            </a:pPr>
            <a:r>
              <a:rPr lang="ko" sz="1500">
                <a:solidFill>
                  <a:srgbClr val="1F1F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생산성을 향상시키고 기업의 자원관리 효율성을 높이고자 한다. </a:t>
            </a:r>
            <a:endParaRPr sz="15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8"/>
          <p:cNvSpPr txBox="1"/>
          <p:nvPr/>
        </p:nvSpPr>
        <p:spPr>
          <a:xfrm>
            <a:off x="30625" y="447450"/>
            <a:ext cx="2786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MES-입출고관리(</a:t>
            </a:r>
            <a:r>
              <a:rPr lang="ko" sz="1200">
                <a:solidFill>
                  <a:schemeClr val="dk2"/>
                </a:solidFill>
              </a:rPr>
              <a:t>작성자 : 석송이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82" name="Google Shape;782;p68"/>
          <p:cNvSpPr/>
          <p:nvPr/>
        </p:nvSpPr>
        <p:spPr>
          <a:xfrm>
            <a:off x="1003975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원자재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3" name="Google Shape;783;p68"/>
          <p:cNvSpPr/>
          <p:nvPr/>
        </p:nvSpPr>
        <p:spPr>
          <a:xfrm>
            <a:off x="3260550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제품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4" name="Google Shape;784;p68"/>
          <p:cNvSpPr/>
          <p:nvPr/>
        </p:nvSpPr>
        <p:spPr>
          <a:xfrm>
            <a:off x="3858150" y="748750"/>
            <a:ext cx="2070600" cy="8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입출고관리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5" name="Google Shape;785;p68"/>
          <p:cNvSpPr/>
          <p:nvPr/>
        </p:nvSpPr>
        <p:spPr>
          <a:xfrm>
            <a:off x="1003975" y="28601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입출고관리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p68"/>
          <p:cNvSpPr/>
          <p:nvPr/>
        </p:nvSpPr>
        <p:spPr>
          <a:xfrm>
            <a:off x="3390450" y="284637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입출고관리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7" name="Google Shape;787;p68"/>
          <p:cNvSpPr/>
          <p:nvPr/>
        </p:nvSpPr>
        <p:spPr>
          <a:xfrm>
            <a:off x="5260050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입출고일정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캘린더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8" name="Google Shape;788;p68"/>
          <p:cNvCxnSpPr>
            <a:stCxn id="782" idx="1"/>
            <a:endCxn id="785" idx="1"/>
          </p:cNvCxnSpPr>
          <p:nvPr/>
        </p:nvCxnSpPr>
        <p:spPr>
          <a:xfrm>
            <a:off x="1003975" y="2345050"/>
            <a:ext cx="600" cy="816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68"/>
          <p:cNvCxnSpPr>
            <a:stCxn id="783" idx="1"/>
            <a:endCxn id="786" idx="1"/>
          </p:cNvCxnSpPr>
          <p:nvPr/>
        </p:nvCxnSpPr>
        <p:spPr>
          <a:xfrm>
            <a:off x="3260550" y="2345050"/>
            <a:ext cx="129900" cy="802500"/>
          </a:xfrm>
          <a:prstGeom prst="bentConnector3">
            <a:avLst>
              <a:gd fmla="val -1833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0" name="Google Shape;790;p68"/>
          <p:cNvGrpSpPr/>
          <p:nvPr/>
        </p:nvGrpSpPr>
        <p:grpSpPr>
          <a:xfrm>
            <a:off x="0" y="8788"/>
            <a:ext cx="9144003" cy="507900"/>
            <a:chOff x="0" y="0"/>
            <a:chExt cx="9144003" cy="507900"/>
          </a:xfrm>
        </p:grpSpPr>
        <p:pic>
          <p:nvPicPr>
            <p:cNvPr id="791" name="Google Shape;791;p6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" name="Google Shape;792;p6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6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메뉴구조도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4" name="Google Shape;794;p68"/>
          <p:cNvSpPr/>
          <p:nvPr/>
        </p:nvSpPr>
        <p:spPr>
          <a:xfrm>
            <a:off x="7299150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판매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p68"/>
          <p:cNvSpPr/>
          <p:nvPr/>
        </p:nvSpPr>
        <p:spPr>
          <a:xfrm>
            <a:off x="7429050" y="284637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제품별 판매현황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6" name="Google Shape;796;p68"/>
          <p:cNvCxnSpPr>
            <a:stCxn id="794" idx="1"/>
            <a:endCxn id="795" idx="1"/>
          </p:cNvCxnSpPr>
          <p:nvPr/>
        </p:nvCxnSpPr>
        <p:spPr>
          <a:xfrm>
            <a:off x="7299150" y="2345050"/>
            <a:ext cx="129900" cy="802500"/>
          </a:xfrm>
          <a:prstGeom prst="bentConnector3">
            <a:avLst>
              <a:gd fmla="val -1833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68"/>
          <p:cNvSpPr/>
          <p:nvPr/>
        </p:nvSpPr>
        <p:spPr>
          <a:xfrm>
            <a:off x="5371650" y="284637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일정계획캘린더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8" name="Google Shape;798;p68"/>
          <p:cNvCxnSpPr>
            <a:stCxn id="787" idx="1"/>
            <a:endCxn id="797" idx="1"/>
          </p:cNvCxnSpPr>
          <p:nvPr/>
        </p:nvCxnSpPr>
        <p:spPr>
          <a:xfrm>
            <a:off x="5260050" y="2345050"/>
            <a:ext cx="111600" cy="802500"/>
          </a:xfrm>
          <a:prstGeom prst="bentConnector3">
            <a:avLst>
              <a:gd fmla="val -2133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68"/>
          <p:cNvCxnSpPr>
            <a:stCxn id="784" idx="2"/>
            <a:endCxn id="787" idx="0"/>
          </p:cNvCxnSpPr>
          <p:nvPr/>
        </p:nvCxnSpPr>
        <p:spPr>
          <a:xfrm flipH="1" rot="-5400000">
            <a:off x="5174100" y="1284400"/>
            <a:ext cx="447600" cy="10089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68"/>
          <p:cNvCxnSpPr>
            <a:stCxn id="784" idx="2"/>
            <a:endCxn id="783" idx="0"/>
          </p:cNvCxnSpPr>
          <p:nvPr/>
        </p:nvCxnSpPr>
        <p:spPr>
          <a:xfrm rot="5400000">
            <a:off x="4174350" y="1293550"/>
            <a:ext cx="447600" cy="990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68"/>
          <p:cNvCxnSpPr>
            <a:stCxn id="784" idx="2"/>
            <a:endCxn id="794" idx="0"/>
          </p:cNvCxnSpPr>
          <p:nvPr/>
        </p:nvCxnSpPr>
        <p:spPr>
          <a:xfrm flipH="1" rot="-5400000">
            <a:off x="6193650" y="264850"/>
            <a:ext cx="447600" cy="30480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68"/>
          <p:cNvCxnSpPr>
            <a:stCxn id="784" idx="2"/>
            <a:endCxn id="782" idx="0"/>
          </p:cNvCxnSpPr>
          <p:nvPr/>
        </p:nvCxnSpPr>
        <p:spPr>
          <a:xfrm rot="5400000">
            <a:off x="3046050" y="165250"/>
            <a:ext cx="447600" cy="32472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9"/>
          <p:cNvSpPr txBox="1"/>
          <p:nvPr/>
        </p:nvSpPr>
        <p:spPr>
          <a:xfrm>
            <a:off x="46050" y="44745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생산관리(작성자: 권정현)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08" name="Google Shape;808;p69"/>
          <p:cNvSpPr/>
          <p:nvPr/>
        </p:nvSpPr>
        <p:spPr>
          <a:xfrm>
            <a:off x="3834100" y="516450"/>
            <a:ext cx="1859100" cy="77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생산관리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9" name="Google Shape;809;p69"/>
          <p:cNvCxnSpPr>
            <a:stCxn id="808" idx="2"/>
          </p:cNvCxnSpPr>
          <p:nvPr/>
        </p:nvCxnSpPr>
        <p:spPr>
          <a:xfrm>
            <a:off x="4763650" y="1287150"/>
            <a:ext cx="0" cy="3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69"/>
          <p:cNvCxnSpPr/>
          <p:nvPr/>
        </p:nvCxnSpPr>
        <p:spPr>
          <a:xfrm flipH="1" rot="10800000">
            <a:off x="1797775" y="1578875"/>
            <a:ext cx="61233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69"/>
          <p:cNvCxnSpPr/>
          <p:nvPr/>
        </p:nvCxnSpPr>
        <p:spPr>
          <a:xfrm>
            <a:off x="1797775" y="1587875"/>
            <a:ext cx="18300" cy="5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69"/>
          <p:cNvSpPr/>
          <p:nvPr/>
        </p:nvSpPr>
        <p:spPr>
          <a:xfrm>
            <a:off x="1104250" y="2144675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생산계획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p69"/>
          <p:cNvSpPr/>
          <p:nvPr/>
        </p:nvSpPr>
        <p:spPr>
          <a:xfrm>
            <a:off x="958713" y="292540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작업지시서 목록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4" name="Google Shape;814;p69"/>
          <p:cNvCxnSpPr/>
          <p:nvPr/>
        </p:nvCxnSpPr>
        <p:spPr>
          <a:xfrm flipH="1" rot="-5400000">
            <a:off x="312738" y="2908375"/>
            <a:ext cx="816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69"/>
          <p:cNvCxnSpPr/>
          <p:nvPr/>
        </p:nvCxnSpPr>
        <p:spPr>
          <a:xfrm flipH="1" rot="-5400000">
            <a:off x="449838" y="3430350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69"/>
          <p:cNvSpPr/>
          <p:nvPr/>
        </p:nvSpPr>
        <p:spPr>
          <a:xfrm>
            <a:off x="958700" y="3663775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작업지시서 등록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7" name="Google Shape;817;p69"/>
          <p:cNvCxnSpPr/>
          <p:nvPr/>
        </p:nvCxnSpPr>
        <p:spPr>
          <a:xfrm flipH="1" rot="-5400000">
            <a:off x="449838" y="4144075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69"/>
          <p:cNvSpPr/>
          <p:nvPr/>
        </p:nvSpPr>
        <p:spPr>
          <a:xfrm>
            <a:off x="958713" y="44021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작업지시서 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9" name="Google Shape;819;p69"/>
          <p:cNvCxnSpPr>
            <a:endCxn id="812" idx="1"/>
          </p:cNvCxnSpPr>
          <p:nvPr/>
        </p:nvCxnSpPr>
        <p:spPr>
          <a:xfrm flipH="1" rot="10800000">
            <a:off x="720850" y="2477225"/>
            <a:ext cx="383400" cy="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69"/>
          <p:cNvCxnSpPr/>
          <p:nvPr/>
        </p:nvCxnSpPr>
        <p:spPr>
          <a:xfrm>
            <a:off x="3589338" y="1612463"/>
            <a:ext cx="0" cy="4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69"/>
          <p:cNvSpPr/>
          <p:nvPr/>
        </p:nvSpPr>
        <p:spPr>
          <a:xfrm>
            <a:off x="2947038" y="2096013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공정관리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2" name="Google Shape;822;p69"/>
          <p:cNvSpPr/>
          <p:nvPr/>
        </p:nvSpPr>
        <p:spPr>
          <a:xfrm>
            <a:off x="2911038" y="2955088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공정 리스트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3" name="Google Shape;823;p69"/>
          <p:cNvCxnSpPr/>
          <p:nvPr/>
        </p:nvCxnSpPr>
        <p:spPr>
          <a:xfrm flipH="1" rot="-5400000">
            <a:off x="2265063" y="2938063"/>
            <a:ext cx="816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69"/>
          <p:cNvCxnSpPr/>
          <p:nvPr/>
        </p:nvCxnSpPr>
        <p:spPr>
          <a:xfrm flipH="1" rot="-5400000">
            <a:off x="2402163" y="3460038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5" name="Google Shape;825;p69"/>
          <p:cNvSpPr/>
          <p:nvPr/>
        </p:nvSpPr>
        <p:spPr>
          <a:xfrm>
            <a:off x="2911038" y="3693463"/>
            <a:ext cx="9702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공정 등록,수정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6" name="Google Shape;826;p69"/>
          <p:cNvCxnSpPr/>
          <p:nvPr/>
        </p:nvCxnSpPr>
        <p:spPr>
          <a:xfrm flipH="1" rot="-5400000">
            <a:off x="2402163" y="4173763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69"/>
          <p:cNvSpPr/>
          <p:nvPr/>
        </p:nvSpPr>
        <p:spPr>
          <a:xfrm>
            <a:off x="2911038" y="4431838"/>
            <a:ext cx="10251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실생산 공정 확인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8" name="Google Shape;828;p69"/>
          <p:cNvCxnSpPr>
            <a:endCxn id="821" idx="1"/>
          </p:cNvCxnSpPr>
          <p:nvPr/>
        </p:nvCxnSpPr>
        <p:spPr>
          <a:xfrm flipH="1" rot="10800000">
            <a:off x="2673138" y="2428563"/>
            <a:ext cx="273900" cy="1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" name="Google Shape;829;p69"/>
          <p:cNvSpPr/>
          <p:nvPr/>
        </p:nvSpPr>
        <p:spPr>
          <a:xfrm>
            <a:off x="5191613" y="210335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생산 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0" name="Google Shape;830;p69"/>
          <p:cNvSpPr/>
          <p:nvPr/>
        </p:nvSpPr>
        <p:spPr>
          <a:xfrm>
            <a:off x="5264113" y="30221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공정별 생산관리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31" name="Google Shape;831;p69"/>
          <p:cNvCxnSpPr/>
          <p:nvPr/>
        </p:nvCxnSpPr>
        <p:spPr>
          <a:xfrm flipH="1" rot="-5400000">
            <a:off x="4650563" y="2981125"/>
            <a:ext cx="748500" cy="6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69"/>
          <p:cNvCxnSpPr/>
          <p:nvPr/>
        </p:nvCxnSpPr>
        <p:spPr>
          <a:xfrm flipH="1" rot="-5400000">
            <a:off x="4755238" y="3527100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69"/>
          <p:cNvSpPr/>
          <p:nvPr/>
        </p:nvSpPr>
        <p:spPr>
          <a:xfrm>
            <a:off x="5264113" y="3760525"/>
            <a:ext cx="9702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제품 생산 결과 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34" name="Google Shape;834;p69"/>
          <p:cNvCxnSpPr/>
          <p:nvPr/>
        </p:nvCxnSpPr>
        <p:spPr>
          <a:xfrm flipH="1" rot="-5400000">
            <a:off x="4755238" y="4240825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69"/>
          <p:cNvSpPr/>
          <p:nvPr/>
        </p:nvSpPr>
        <p:spPr>
          <a:xfrm>
            <a:off x="5264113" y="4498900"/>
            <a:ext cx="10251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제품 생산 결과 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36" name="Google Shape;836;p69"/>
          <p:cNvCxnSpPr>
            <a:endCxn id="829" idx="1"/>
          </p:cNvCxnSpPr>
          <p:nvPr/>
        </p:nvCxnSpPr>
        <p:spPr>
          <a:xfrm flipH="1" rot="10800000">
            <a:off x="5026313" y="2435900"/>
            <a:ext cx="165300" cy="1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69"/>
          <p:cNvCxnSpPr/>
          <p:nvPr/>
        </p:nvCxnSpPr>
        <p:spPr>
          <a:xfrm>
            <a:off x="7916500" y="1557413"/>
            <a:ext cx="9000" cy="4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69"/>
          <p:cNvSpPr/>
          <p:nvPr/>
        </p:nvSpPr>
        <p:spPr>
          <a:xfrm>
            <a:off x="7278700" y="2054438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근태관리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9" name="Google Shape;839;p69"/>
          <p:cNvSpPr/>
          <p:nvPr/>
        </p:nvSpPr>
        <p:spPr>
          <a:xfrm>
            <a:off x="7334200" y="2973238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근태 목록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40" name="Google Shape;840;p69"/>
          <p:cNvCxnSpPr/>
          <p:nvPr/>
        </p:nvCxnSpPr>
        <p:spPr>
          <a:xfrm flipH="1" rot="-5400000">
            <a:off x="6688225" y="2956213"/>
            <a:ext cx="816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69"/>
          <p:cNvCxnSpPr/>
          <p:nvPr/>
        </p:nvCxnSpPr>
        <p:spPr>
          <a:xfrm flipH="1" rot="-5400000">
            <a:off x="6825325" y="3478188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69"/>
          <p:cNvSpPr/>
          <p:nvPr/>
        </p:nvSpPr>
        <p:spPr>
          <a:xfrm>
            <a:off x="7334201" y="3711613"/>
            <a:ext cx="9702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근태 등록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43" name="Google Shape;843;p69"/>
          <p:cNvCxnSpPr/>
          <p:nvPr/>
        </p:nvCxnSpPr>
        <p:spPr>
          <a:xfrm flipH="1" rot="-5400000">
            <a:off x="6825325" y="4191913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69"/>
          <p:cNvSpPr/>
          <p:nvPr/>
        </p:nvSpPr>
        <p:spPr>
          <a:xfrm>
            <a:off x="7334200" y="4449988"/>
            <a:ext cx="10251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근태 기록 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45" name="Google Shape;845;p69"/>
          <p:cNvCxnSpPr/>
          <p:nvPr/>
        </p:nvCxnSpPr>
        <p:spPr>
          <a:xfrm flipH="1" rot="10800000">
            <a:off x="7096400" y="2386988"/>
            <a:ext cx="165300" cy="1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6" name="Google Shape;846;p69"/>
          <p:cNvCxnSpPr>
            <a:endCxn id="829" idx="0"/>
          </p:cNvCxnSpPr>
          <p:nvPr/>
        </p:nvCxnSpPr>
        <p:spPr>
          <a:xfrm flipH="1">
            <a:off x="5833913" y="1596950"/>
            <a:ext cx="159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7" name="Google Shape;847;p69"/>
          <p:cNvGrpSpPr/>
          <p:nvPr/>
        </p:nvGrpSpPr>
        <p:grpSpPr>
          <a:xfrm>
            <a:off x="0" y="-27537"/>
            <a:ext cx="9144003" cy="507900"/>
            <a:chOff x="0" y="0"/>
            <a:chExt cx="9144003" cy="507900"/>
          </a:xfrm>
        </p:grpSpPr>
        <p:pic>
          <p:nvPicPr>
            <p:cNvPr id="848" name="Google Shape;848;p6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6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6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메뉴구조도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0"/>
          <p:cNvSpPr txBox="1"/>
          <p:nvPr/>
        </p:nvSpPr>
        <p:spPr>
          <a:xfrm>
            <a:off x="-7775" y="43315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품질관리(작성자 : 권정현)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6" name="Google Shape;856;p70"/>
          <p:cNvSpPr/>
          <p:nvPr/>
        </p:nvSpPr>
        <p:spPr>
          <a:xfrm>
            <a:off x="1003975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생산중 불량관리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7" name="Google Shape;857;p70"/>
          <p:cNvSpPr/>
          <p:nvPr/>
        </p:nvSpPr>
        <p:spPr>
          <a:xfrm>
            <a:off x="3858150" y="748750"/>
            <a:ext cx="2070600" cy="8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품질관리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8" name="Google Shape;858;p70"/>
          <p:cNvSpPr/>
          <p:nvPr/>
        </p:nvSpPr>
        <p:spPr>
          <a:xfrm>
            <a:off x="1003975" y="28601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불량 유형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9" name="Google Shape;859;p70"/>
          <p:cNvSpPr/>
          <p:nvPr/>
        </p:nvSpPr>
        <p:spPr>
          <a:xfrm>
            <a:off x="1056625" y="3645100"/>
            <a:ext cx="987600" cy="665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생산중 불량 리스트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0" name="Google Shape;860;p70"/>
          <p:cNvCxnSpPr>
            <a:endCxn id="856" idx="0"/>
          </p:cNvCxnSpPr>
          <p:nvPr/>
        </p:nvCxnSpPr>
        <p:spPr>
          <a:xfrm flipH="1">
            <a:off x="1646275" y="1797100"/>
            <a:ext cx="3248400" cy="2154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70"/>
          <p:cNvCxnSpPr>
            <a:stCxn id="856" idx="1"/>
            <a:endCxn id="858" idx="1"/>
          </p:cNvCxnSpPr>
          <p:nvPr/>
        </p:nvCxnSpPr>
        <p:spPr>
          <a:xfrm>
            <a:off x="1003975" y="2345050"/>
            <a:ext cx="600" cy="816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70"/>
          <p:cNvCxnSpPr>
            <a:endCxn id="859" idx="1"/>
          </p:cNvCxnSpPr>
          <p:nvPr/>
        </p:nvCxnSpPr>
        <p:spPr>
          <a:xfrm flipH="1" rot="-5400000">
            <a:off x="501775" y="3422800"/>
            <a:ext cx="825600" cy="28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70"/>
          <p:cNvSpPr/>
          <p:nvPr/>
        </p:nvSpPr>
        <p:spPr>
          <a:xfrm>
            <a:off x="2979375" y="20125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불량관리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p70"/>
          <p:cNvSpPr/>
          <p:nvPr/>
        </p:nvSpPr>
        <p:spPr>
          <a:xfrm>
            <a:off x="2979375" y="28601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불량처리 리스트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5" name="Google Shape;865;p70"/>
          <p:cNvSpPr/>
          <p:nvPr/>
        </p:nvSpPr>
        <p:spPr>
          <a:xfrm>
            <a:off x="3032025" y="3645100"/>
            <a:ext cx="987600" cy="665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불량처리 등록/수정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6" name="Google Shape;866;p70"/>
          <p:cNvCxnSpPr>
            <a:stCxn id="863" idx="1"/>
            <a:endCxn id="864" idx="1"/>
          </p:cNvCxnSpPr>
          <p:nvPr/>
        </p:nvCxnSpPr>
        <p:spPr>
          <a:xfrm>
            <a:off x="2979375" y="2345050"/>
            <a:ext cx="600" cy="816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70"/>
          <p:cNvCxnSpPr>
            <a:endCxn id="865" idx="1"/>
          </p:cNvCxnSpPr>
          <p:nvPr/>
        </p:nvCxnSpPr>
        <p:spPr>
          <a:xfrm flipH="1" rot="-5400000">
            <a:off x="2477175" y="3422800"/>
            <a:ext cx="825600" cy="28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70"/>
          <p:cNvCxnSpPr/>
          <p:nvPr/>
        </p:nvCxnSpPr>
        <p:spPr>
          <a:xfrm>
            <a:off x="4894675" y="1797100"/>
            <a:ext cx="3339900" cy="1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70"/>
          <p:cNvCxnSpPr>
            <a:stCxn id="857" idx="2"/>
          </p:cNvCxnSpPr>
          <p:nvPr/>
        </p:nvCxnSpPr>
        <p:spPr>
          <a:xfrm flipH="1">
            <a:off x="4891350" y="1565050"/>
            <a:ext cx="21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70"/>
          <p:cNvCxnSpPr>
            <a:stCxn id="863" idx="0"/>
          </p:cNvCxnSpPr>
          <p:nvPr/>
        </p:nvCxnSpPr>
        <p:spPr>
          <a:xfrm flipH="1" rot="10800000">
            <a:off x="3621675" y="1807000"/>
            <a:ext cx="195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70"/>
          <p:cNvSpPr/>
          <p:nvPr/>
        </p:nvSpPr>
        <p:spPr>
          <a:xfrm>
            <a:off x="5393813" y="2002600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기계관리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p70"/>
          <p:cNvSpPr/>
          <p:nvPr/>
        </p:nvSpPr>
        <p:spPr>
          <a:xfrm>
            <a:off x="5393813" y="2850250"/>
            <a:ext cx="9195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기계 리스트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3" name="Google Shape;873;p70"/>
          <p:cNvSpPr/>
          <p:nvPr/>
        </p:nvSpPr>
        <p:spPr>
          <a:xfrm>
            <a:off x="5446463" y="3635200"/>
            <a:ext cx="987600" cy="665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기계 등록/수정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74" name="Google Shape;874;p70"/>
          <p:cNvCxnSpPr>
            <a:stCxn id="871" idx="1"/>
            <a:endCxn id="872" idx="1"/>
          </p:cNvCxnSpPr>
          <p:nvPr/>
        </p:nvCxnSpPr>
        <p:spPr>
          <a:xfrm>
            <a:off x="5393813" y="2335150"/>
            <a:ext cx="600" cy="816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70"/>
          <p:cNvCxnSpPr>
            <a:endCxn id="873" idx="1"/>
          </p:cNvCxnSpPr>
          <p:nvPr/>
        </p:nvCxnSpPr>
        <p:spPr>
          <a:xfrm flipH="1" rot="-5400000">
            <a:off x="4891613" y="3412900"/>
            <a:ext cx="825600" cy="28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70"/>
          <p:cNvCxnSpPr>
            <a:stCxn id="871" idx="0"/>
          </p:cNvCxnSpPr>
          <p:nvPr/>
        </p:nvCxnSpPr>
        <p:spPr>
          <a:xfrm flipH="1" rot="10800000">
            <a:off x="6036113" y="1797100"/>
            <a:ext cx="195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70"/>
          <p:cNvCxnSpPr/>
          <p:nvPr/>
        </p:nvCxnSpPr>
        <p:spPr>
          <a:xfrm flipH="1" rot="-5400000">
            <a:off x="2455375" y="4238500"/>
            <a:ext cx="825600" cy="284100"/>
          </a:xfrm>
          <a:prstGeom prst="bentConnector3">
            <a:avLst>
              <a:gd fmla="val 1000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70"/>
          <p:cNvSpPr/>
          <p:nvPr/>
        </p:nvSpPr>
        <p:spPr>
          <a:xfrm>
            <a:off x="2964250" y="4496575"/>
            <a:ext cx="10251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품질관리 월별관리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79" name="Google Shape;879;p70"/>
          <p:cNvCxnSpPr/>
          <p:nvPr/>
        </p:nvCxnSpPr>
        <p:spPr>
          <a:xfrm>
            <a:off x="8240550" y="1834275"/>
            <a:ext cx="0" cy="3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70"/>
          <p:cNvSpPr/>
          <p:nvPr/>
        </p:nvSpPr>
        <p:spPr>
          <a:xfrm>
            <a:off x="7517475" y="2208375"/>
            <a:ext cx="1284600" cy="6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정기검사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70"/>
          <p:cNvSpPr/>
          <p:nvPr/>
        </p:nvSpPr>
        <p:spPr>
          <a:xfrm>
            <a:off x="7517475" y="3056025"/>
            <a:ext cx="1161000" cy="60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기계 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검사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리스트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p70"/>
          <p:cNvSpPr/>
          <p:nvPr/>
        </p:nvSpPr>
        <p:spPr>
          <a:xfrm>
            <a:off x="7570125" y="3840975"/>
            <a:ext cx="987600" cy="665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기계 검사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등록/수정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83" name="Google Shape;883;p70"/>
          <p:cNvCxnSpPr>
            <a:stCxn id="880" idx="1"/>
            <a:endCxn id="881" idx="1"/>
          </p:cNvCxnSpPr>
          <p:nvPr/>
        </p:nvCxnSpPr>
        <p:spPr>
          <a:xfrm>
            <a:off x="7517475" y="2540925"/>
            <a:ext cx="600" cy="8163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70"/>
          <p:cNvCxnSpPr>
            <a:endCxn id="882" idx="1"/>
          </p:cNvCxnSpPr>
          <p:nvPr/>
        </p:nvCxnSpPr>
        <p:spPr>
          <a:xfrm flipH="1" rot="-5400000">
            <a:off x="7015275" y="3618675"/>
            <a:ext cx="825600" cy="28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5" name="Google Shape;885;p70"/>
          <p:cNvGrpSpPr/>
          <p:nvPr/>
        </p:nvGrpSpPr>
        <p:grpSpPr>
          <a:xfrm>
            <a:off x="0" y="6138"/>
            <a:ext cx="9144003" cy="507900"/>
            <a:chOff x="0" y="0"/>
            <a:chExt cx="9144003" cy="507900"/>
          </a:xfrm>
        </p:grpSpPr>
        <p:pic>
          <p:nvPicPr>
            <p:cNvPr id="886" name="Google Shape;886;p7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p7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7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메뉴구조도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1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4" name="Google Shape;894;p71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95" name="Google Shape;89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71"/>
          <p:cNvSpPr txBox="1"/>
          <p:nvPr/>
        </p:nvSpPr>
        <p:spPr>
          <a:xfrm>
            <a:off x="20704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워크플로우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2"/>
          <p:cNvSpPr txBox="1"/>
          <p:nvPr/>
        </p:nvSpPr>
        <p:spPr>
          <a:xfrm>
            <a:off x="6525" y="459475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MES-품질관리(</a:t>
            </a:r>
            <a:r>
              <a:rPr lang="ko" sz="1200">
                <a:solidFill>
                  <a:schemeClr val="dk2"/>
                </a:solidFill>
              </a:rPr>
              <a:t>작성자: 권정현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03" name="Google Shape;903;p72"/>
          <p:cNvSpPr/>
          <p:nvPr/>
        </p:nvSpPr>
        <p:spPr>
          <a:xfrm>
            <a:off x="4757524" y="1709873"/>
            <a:ext cx="11487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정기검사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04" name="Google Shape;904;p72"/>
          <p:cNvCxnSpPr>
            <a:stCxn id="905" idx="3"/>
            <a:endCxn id="903" idx="1"/>
          </p:cNvCxnSpPr>
          <p:nvPr/>
        </p:nvCxnSpPr>
        <p:spPr>
          <a:xfrm>
            <a:off x="4269524" y="1939685"/>
            <a:ext cx="48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72"/>
          <p:cNvCxnSpPr>
            <a:stCxn id="907" idx="2"/>
            <a:endCxn id="908" idx="0"/>
          </p:cNvCxnSpPr>
          <p:nvPr/>
        </p:nvCxnSpPr>
        <p:spPr>
          <a:xfrm>
            <a:off x="3695165" y="2222133"/>
            <a:ext cx="0" cy="2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72"/>
          <p:cNvSpPr/>
          <p:nvPr/>
        </p:nvSpPr>
        <p:spPr>
          <a:xfrm>
            <a:off x="1678100" y="3323681"/>
            <a:ext cx="11487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불량유형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10" name="Google Shape;910;p72"/>
          <p:cNvCxnSpPr>
            <a:stCxn id="909" idx="3"/>
            <a:endCxn id="911" idx="1"/>
          </p:cNvCxnSpPr>
          <p:nvPr/>
        </p:nvCxnSpPr>
        <p:spPr>
          <a:xfrm>
            <a:off x="2826800" y="3553481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72"/>
          <p:cNvSpPr/>
          <p:nvPr/>
        </p:nvSpPr>
        <p:spPr>
          <a:xfrm>
            <a:off x="3120815" y="3323671"/>
            <a:ext cx="11487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생산중 불량 리스트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12" name="Google Shape;912;p72"/>
          <p:cNvCxnSpPr>
            <a:stCxn id="911" idx="3"/>
            <a:endCxn id="913" idx="1"/>
          </p:cNvCxnSpPr>
          <p:nvPr/>
        </p:nvCxnSpPr>
        <p:spPr>
          <a:xfrm>
            <a:off x="4269515" y="3553471"/>
            <a:ext cx="34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4" name="Google Shape;914;p72"/>
          <p:cNvSpPr/>
          <p:nvPr/>
        </p:nvSpPr>
        <p:spPr>
          <a:xfrm>
            <a:off x="6317210" y="2499043"/>
            <a:ext cx="11487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월간품질기간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15" name="Google Shape;915;p72"/>
          <p:cNvCxnSpPr>
            <a:stCxn id="914" idx="2"/>
            <a:endCxn id="916" idx="0"/>
          </p:cNvCxnSpPr>
          <p:nvPr/>
        </p:nvCxnSpPr>
        <p:spPr>
          <a:xfrm>
            <a:off x="6891560" y="2958643"/>
            <a:ext cx="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72"/>
          <p:cNvCxnSpPr>
            <a:stCxn id="918" idx="3"/>
            <a:endCxn id="919" idx="1"/>
          </p:cNvCxnSpPr>
          <p:nvPr/>
        </p:nvCxnSpPr>
        <p:spPr>
          <a:xfrm>
            <a:off x="5867703" y="3601246"/>
            <a:ext cx="44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72"/>
          <p:cNvCxnSpPr>
            <a:stCxn id="908" idx="4"/>
            <a:endCxn id="911" idx="0"/>
          </p:cNvCxnSpPr>
          <p:nvPr/>
        </p:nvCxnSpPr>
        <p:spPr>
          <a:xfrm>
            <a:off x="3695165" y="3073471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21" name="Google Shape;921;p7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922" name="Google Shape;922;p7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p7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7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워크플로우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18" name="Google Shape;918;p72"/>
          <p:cNvSpPr/>
          <p:nvPr/>
        </p:nvSpPr>
        <p:spPr>
          <a:xfrm>
            <a:off x="4719003" y="3371446"/>
            <a:ext cx="11487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불량관리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5" name="Google Shape;905;p72"/>
          <p:cNvSpPr/>
          <p:nvPr/>
        </p:nvSpPr>
        <p:spPr>
          <a:xfrm>
            <a:off x="3120824" y="1709885"/>
            <a:ext cx="11487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기계관리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5" name="Google Shape;925;p72"/>
          <p:cNvSpPr/>
          <p:nvPr/>
        </p:nvSpPr>
        <p:spPr>
          <a:xfrm>
            <a:off x="3120824" y="2556473"/>
            <a:ext cx="11487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생산공정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9" name="Google Shape;919;p72"/>
          <p:cNvSpPr/>
          <p:nvPr/>
        </p:nvSpPr>
        <p:spPr>
          <a:xfrm>
            <a:off x="6317174" y="3371448"/>
            <a:ext cx="11487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월간품질관리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6" name="Google Shape;926;p72"/>
          <p:cNvSpPr txBox="1"/>
          <p:nvPr/>
        </p:nvSpPr>
        <p:spPr>
          <a:xfrm>
            <a:off x="3038875" y="1423625"/>
            <a:ext cx="410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b-1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7" name="Google Shape;927;p72"/>
          <p:cNvSpPr txBox="1"/>
          <p:nvPr/>
        </p:nvSpPr>
        <p:spPr>
          <a:xfrm>
            <a:off x="2710025" y="2454825"/>
            <a:ext cx="410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b-2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8" name="Google Shape;928;p72"/>
          <p:cNvSpPr txBox="1"/>
          <p:nvPr/>
        </p:nvSpPr>
        <p:spPr>
          <a:xfrm>
            <a:off x="3267025" y="3887575"/>
            <a:ext cx="29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9" name="Google Shape;929;p72"/>
          <p:cNvSpPr txBox="1"/>
          <p:nvPr/>
        </p:nvSpPr>
        <p:spPr>
          <a:xfrm>
            <a:off x="1624375" y="3905825"/>
            <a:ext cx="34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0" name="Google Shape;930;p72"/>
          <p:cNvSpPr txBox="1"/>
          <p:nvPr/>
        </p:nvSpPr>
        <p:spPr>
          <a:xfrm>
            <a:off x="4663250" y="3942325"/>
            <a:ext cx="294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1" name="Google Shape;931;p72"/>
          <p:cNvSpPr txBox="1"/>
          <p:nvPr/>
        </p:nvSpPr>
        <p:spPr>
          <a:xfrm>
            <a:off x="6333275" y="3942325"/>
            <a:ext cx="34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2" name="Google Shape;932;p72"/>
          <p:cNvSpPr txBox="1"/>
          <p:nvPr/>
        </p:nvSpPr>
        <p:spPr>
          <a:xfrm>
            <a:off x="4781900" y="1387125"/>
            <a:ext cx="41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b-2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3" name="Google Shape;933;p72"/>
          <p:cNvSpPr txBox="1"/>
          <p:nvPr/>
        </p:nvSpPr>
        <p:spPr>
          <a:xfrm>
            <a:off x="7282350" y="2169475"/>
            <a:ext cx="8487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c-1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4" name="Google Shape;934;p72"/>
          <p:cNvSpPr txBox="1"/>
          <p:nvPr/>
        </p:nvSpPr>
        <p:spPr>
          <a:xfrm>
            <a:off x="4719000" y="1140725"/>
            <a:ext cx="1889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기계의 이상유무 검사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5" name="Google Shape;935;p72"/>
          <p:cNvSpPr txBox="1"/>
          <p:nvPr/>
        </p:nvSpPr>
        <p:spPr>
          <a:xfrm>
            <a:off x="4344000" y="2530463"/>
            <a:ext cx="1523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공정메뉴얼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ex) a공정에서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어떤기계가 사용되는가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6" name="Google Shape;936;p72"/>
          <p:cNvSpPr txBox="1"/>
          <p:nvPr/>
        </p:nvSpPr>
        <p:spPr>
          <a:xfrm>
            <a:off x="3120825" y="4164475"/>
            <a:ext cx="103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어떤 공정 중 불량 유형이 어떤게 있은가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7" name="Google Shape;937;p72"/>
          <p:cNvSpPr txBox="1"/>
          <p:nvPr/>
        </p:nvSpPr>
        <p:spPr>
          <a:xfrm>
            <a:off x="4772775" y="4289100"/>
            <a:ext cx="1148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불량을 어떻게 처리했는가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8" name="Google Shape;938;p72"/>
          <p:cNvSpPr txBox="1"/>
          <p:nvPr/>
        </p:nvSpPr>
        <p:spPr>
          <a:xfrm>
            <a:off x="6342400" y="4289100"/>
            <a:ext cx="135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한달에 불량이 어떻게 나왔는가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9" name="Google Shape;939;p72"/>
          <p:cNvSpPr txBox="1"/>
          <p:nvPr/>
        </p:nvSpPr>
        <p:spPr>
          <a:xfrm>
            <a:off x="1514875" y="4252600"/>
            <a:ext cx="12411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불량유형 = 메뉴얼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3"/>
          <p:cNvSpPr txBox="1"/>
          <p:nvPr/>
        </p:nvSpPr>
        <p:spPr>
          <a:xfrm>
            <a:off x="0" y="457875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생산</a:t>
            </a:r>
            <a:r>
              <a:rPr lang="ko" sz="1200">
                <a:solidFill>
                  <a:schemeClr val="dk2"/>
                </a:solidFill>
              </a:rPr>
              <a:t>관리(</a:t>
            </a:r>
            <a:r>
              <a:rPr lang="ko" sz="1200">
                <a:solidFill>
                  <a:schemeClr val="dk2"/>
                </a:solidFill>
              </a:rPr>
              <a:t>작성자: 권정현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45" name="Google Shape;945;p73"/>
          <p:cNvSpPr/>
          <p:nvPr/>
        </p:nvSpPr>
        <p:spPr>
          <a:xfrm>
            <a:off x="5836778" y="2844771"/>
            <a:ext cx="11184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작업 지시서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6" name="Google Shape;946;p73"/>
          <p:cNvSpPr/>
          <p:nvPr/>
        </p:nvSpPr>
        <p:spPr>
          <a:xfrm>
            <a:off x="5833381" y="2081713"/>
            <a:ext cx="11184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근태관리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7" name="Google Shape;947;p73"/>
          <p:cNvSpPr/>
          <p:nvPr/>
        </p:nvSpPr>
        <p:spPr>
          <a:xfrm>
            <a:off x="5836768" y="1314075"/>
            <a:ext cx="1118400" cy="55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사원 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48" name="Google Shape;948;p73"/>
          <p:cNvCxnSpPr>
            <a:stCxn id="947" idx="4"/>
            <a:endCxn id="946" idx="0"/>
          </p:cNvCxnSpPr>
          <p:nvPr/>
        </p:nvCxnSpPr>
        <p:spPr>
          <a:xfrm flipH="1">
            <a:off x="6392668" y="1873275"/>
            <a:ext cx="330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9" name="Google Shape;949;p73"/>
          <p:cNvSpPr/>
          <p:nvPr/>
        </p:nvSpPr>
        <p:spPr>
          <a:xfrm>
            <a:off x="1867549" y="1974971"/>
            <a:ext cx="1118400" cy="55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원재료</a:t>
            </a: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 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50" name="Google Shape;950;p73"/>
          <p:cNvCxnSpPr>
            <a:stCxn id="949" idx="6"/>
            <a:endCxn id="951" idx="1"/>
          </p:cNvCxnSpPr>
          <p:nvPr/>
        </p:nvCxnSpPr>
        <p:spPr>
          <a:xfrm>
            <a:off x="2985949" y="2254571"/>
            <a:ext cx="93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2" name="Google Shape;952;p73"/>
          <p:cNvCxnSpPr>
            <a:stCxn id="953" idx="0"/>
            <a:endCxn id="954" idx="2"/>
          </p:cNvCxnSpPr>
          <p:nvPr/>
        </p:nvCxnSpPr>
        <p:spPr>
          <a:xfrm rot="10800000">
            <a:off x="4477992" y="1597870"/>
            <a:ext cx="0" cy="3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4" name="Google Shape;954;p73"/>
          <p:cNvSpPr/>
          <p:nvPr/>
        </p:nvSpPr>
        <p:spPr>
          <a:xfrm>
            <a:off x="3918792" y="1150270"/>
            <a:ext cx="11184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실 생산 공정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55" name="Google Shape;955;p73"/>
          <p:cNvCxnSpPr>
            <a:stCxn id="953" idx="2"/>
            <a:endCxn id="956" idx="0"/>
          </p:cNvCxnSpPr>
          <p:nvPr/>
        </p:nvCxnSpPr>
        <p:spPr>
          <a:xfrm>
            <a:off x="4478003" y="2534298"/>
            <a:ext cx="3300" cy="2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7" name="Google Shape;957;p73"/>
          <p:cNvSpPr/>
          <p:nvPr/>
        </p:nvSpPr>
        <p:spPr>
          <a:xfrm>
            <a:off x="3918788" y="3773207"/>
            <a:ext cx="11184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제품 생산 결과 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58" name="Google Shape;958;p73"/>
          <p:cNvCxnSpPr>
            <a:stCxn id="956" idx="4"/>
            <a:endCxn id="957" idx="0"/>
          </p:cNvCxnSpPr>
          <p:nvPr/>
        </p:nvCxnSpPr>
        <p:spPr>
          <a:xfrm flipH="1">
            <a:off x="4477988" y="3337307"/>
            <a:ext cx="3300" cy="4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9" name="Google Shape;959;p73"/>
          <p:cNvCxnSpPr>
            <a:stCxn id="957" idx="3"/>
            <a:endCxn id="960" idx="1"/>
          </p:cNvCxnSpPr>
          <p:nvPr/>
        </p:nvCxnSpPr>
        <p:spPr>
          <a:xfrm flipH="1" rot="10800000">
            <a:off x="5037188" y="3983207"/>
            <a:ext cx="8529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0" name="Google Shape;960;p73"/>
          <p:cNvSpPr/>
          <p:nvPr/>
        </p:nvSpPr>
        <p:spPr>
          <a:xfrm>
            <a:off x="5890171" y="3759384"/>
            <a:ext cx="11184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제품 출고 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1" name="Google Shape;961;p73"/>
          <p:cNvCxnSpPr>
            <a:stCxn id="962" idx="2"/>
            <a:endCxn id="963" idx="0"/>
          </p:cNvCxnSpPr>
          <p:nvPr/>
        </p:nvCxnSpPr>
        <p:spPr>
          <a:xfrm>
            <a:off x="2426742" y="3292364"/>
            <a:ext cx="0" cy="4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4" name="Google Shape;964;p73"/>
          <p:cNvCxnSpPr>
            <a:endCxn id="965" idx="1"/>
          </p:cNvCxnSpPr>
          <p:nvPr/>
        </p:nvCxnSpPr>
        <p:spPr>
          <a:xfrm flipH="1">
            <a:off x="5025975" y="3267075"/>
            <a:ext cx="8967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66" name="Google Shape;966;p73"/>
          <p:cNvGrpSpPr/>
          <p:nvPr/>
        </p:nvGrpSpPr>
        <p:grpSpPr>
          <a:xfrm>
            <a:off x="0" y="-12"/>
            <a:ext cx="9144003" cy="507900"/>
            <a:chOff x="0" y="0"/>
            <a:chExt cx="9144003" cy="507900"/>
          </a:xfrm>
        </p:grpSpPr>
        <p:pic>
          <p:nvPicPr>
            <p:cNvPr id="967" name="Google Shape;967;p7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" name="Google Shape;968;p7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7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워크플로우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51" name="Google Shape;951;p73"/>
          <p:cNvSpPr/>
          <p:nvPr/>
        </p:nvSpPr>
        <p:spPr>
          <a:xfrm>
            <a:off x="3918792" y="2030832"/>
            <a:ext cx="11184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생산 공정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0" name="Google Shape;970;p73"/>
          <p:cNvSpPr/>
          <p:nvPr/>
        </p:nvSpPr>
        <p:spPr>
          <a:xfrm>
            <a:off x="3920517" y="2833970"/>
            <a:ext cx="11184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공정별 생산관리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1" name="Google Shape;971;p73"/>
          <p:cNvSpPr/>
          <p:nvPr/>
        </p:nvSpPr>
        <p:spPr>
          <a:xfrm>
            <a:off x="1867542" y="3759370"/>
            <a:ext cx="1118400" cy="4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생산재고관리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p73"/>
          <p:cNvSpPr/>
          <p:nvPr/>
        </p:nvSpPr>
        <p:spPr>
          <a:xfrm>
            <a:off x="1867549" y="2727371"/>
            <a:ext cx="1118400" cy="55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입고</a:t>
            </a: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 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3" name="Google Shape;973;p73"/>
          <p:cNvSpPr/>
          <p:nvPr/>
        </p:nvSpPr>
        <p:spPr>
          <a:xfrm>
            <a:off x="1837249" y="1144285"/>
            <a:ext cx="1148700" cy="4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기계관리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74" name="Google Shape;974;p73"/>
          <p:cNvCxnSpPr/>
          <p:nvPr/>
        </p:nvCxnSpPr>
        <p:spPr>
          <a:xfrm>
            <a:off x="2984125" y="1606125"/>
            <a:ext cx="949200" cy="4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5" name="Google Shape;975;p73"/>
          <p:cNvSpPr txBox="1"/>
          <p:nvPr/>
        </p:nvSpPr>
        <p:spPr>
          <a:xfrm>
            <a:off x="2409200" y="821325"/>
            <a:ext cx="5748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6" name="Google Shape;976;p73"/>
          <p:cNvSpPr txBox="1"/>
          <p:nvPr/>
        </p:nvSpPr>
        <p:spPr>
          <a:xfrm>
            <a:off x="292025" y="1925525"/>
            <a:ext cx="13596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7" name="Google Shape;977;p73"/>
          <p:cNvSpPr txBox="1"/>
          <p:nvPr/>
        </p:nvSpPr>
        <p:spPr>
          <a:xfrm>
            <a:off x="2509550" y="749775"/>
            <a:ext cx="37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8" name="Google Shape;978;p73"/>
          <p:cNvSpPr txBox="1"/>
          <p:nvPr/>
        </p:nvSpPr>
        <p:spPr>
          <a:xfrm>
            <a:off x="5022675" y="1817175"/>
            <a:ext cx="2373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9" name="Google Shape;979;p73"/>
          <p:cNvSpPr txBox="1"/>
          <p:nvPr/>
        </p:nvSpPr>
        <p:spPr>
          <a:xfrm>
            <a:off x="5110425" y="2765100"/>
            <a:ext cx="2373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5" name="Google Shape;965;p73"/>
          <p:cNvSpPr txBox="1"/>
          <p:nvPr/>
        </p:nvSpPr>
        <p:spPr>
          <a:xfrm>
            <a:off x="5025975" y="3637125"/>
            <a:ext cx="319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0" name="Google Shape;980;p73"/>
          <p:cNvSpPr txBox="1"/>
          <p:nvPr/>
        </p:nvSpPr>
        <p:spPr>
          <a:xfrm>
            <a:off x="7008575" y="3714175"/>
            <a:ext cx="237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1" name="Google Shape;981;p73"/>
          <p:cNvSpPr txBox="1"/>
          <p:nvPr/>
        </p:nvSpPr>
        <p:spPr>
          <a:xfrm>
            <a:off x="1405375" y="3896700"/>
            <a:ext cx="37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b-1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2" name="Google Shape;982;p73"/>
          <p:cNvSpPr txBox="1"/>
          <p:nvPr/>
        </p:nvSpPr>
        <p:spPr>
          <a:xfrm>
            <a:off x="7054200" y="2838100"/>
            <a:ext cx="4653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c-1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3" name="Google Shape;983;p73"/>
          <p:cNvSpPr txBox="1"/>
          <p:nvPr/>
        </p:nvSpPr>
        <p:spPr>
          <a:xfrm>
            <a:off x="7063325" y="2199300"/>
            <a:ext cx="5748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d-1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4" name="Google Shape;984;p73"/>
          <p:cNvSpPr txBox="1"/>
          <p:nvPr/>
        </p:nvSpPr>
        <p:spPr>
          <a:xfrm>
            <a:off x="4381925" y="830050"/>
            <a:ext cx="6570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e-1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85" name="Google Shape;985;p73"/>
          <p:cNvCxnSpPr>
            <a:stCxn id="970" idx="1"/>
            <a:endCxn id="971" idx="0"/>
          </p:cNvCxnSpPr>
          <p:nvPr/>
        </p:nvCxnSpPr>
        <p:spPr>
          <a:xfrm flipH="1">
            <a:off x="2426817" y="3057770"/>
            <a:ext cx="1493700" cy="7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6" name="Google Shape;986;p73"/>
          <p:cNvSpPr txBox="1"/>
          <p:nvPr/>
        </p:nvSpPr>
        <p:spPr>
          <a:xfrm>
            <a:off x="4925150" y="637388"/>
            <a:ext cx="1077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현재 공정중 기계가 작동하는가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7" name="Google Shape;987;p73"/>
          <p:cNvSpPr txBox="1"/>
          <p:nvPr/>
        </p:nvSpPr>
        <p:spPr>
          <a:xfrm>
            <a:off x="5055150" y="2319175"/>
            <a:ext cx="7251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현재 공정이 무엇인가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8" name="Google Shape;988;p73"/>
          <p:cNvSpPr txBox="1"/>
          <p:nvPr/>
        </p:nvSpPr>
        <p:spPr>
          <a:xfrm>
            <a:off x="1952900" y="4252600"/>
            <a:ext cx="1277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생산중 사용한 재료양과 입고된 재료양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9" name="Google Shape;989;p73"/>
          <p:cNvSpPr txBox="1"/>
          <p:nvPr/>
        </p:nvSpPr>
        <p:spPr>
          <a:xfrm>
            <a:off x="3942325" y="4334725"/>
            <a:ext cx="1277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여러공정으로 최종 생산된 제품 관리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0" name="Google Shape;990;p73"/>
          <p:cNvSpPr txBox="1"/>
          <p:nvPr/>
        </p:nvSpPr>
        <p:spPr>
          <a:xfrm>
            <a:off x="7337100" y="2883725"/>
            <a:ext cx="1359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주문을 기반으로 작업지시서 작성</a:t>
            </a:r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4"/>
          <p:cNvSpPr txBox="1"/>
          <p:nvPr/>
        </p:nvSpPr>
        <p:spPr>
          <a:xfrm>
            <a:off x="77125" y="527000"/>
            <a:ext cx="3166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MES-주문관리/입출고관리(</a:t>
            </a:r>
            <a:r>
              <a:rPr lang="ko" sz="1200">
                <a:solidFill>
                  <a:schemeClr val="dk2"/>
                </a:solidFill>
              </a:rPr>
              <a:t>작성자: 석송이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96" name="Google Shape;996;p74"/>
          <p:cNvSpPr/>
          <p:nvPr/>
        </p:nvSpPr>
        <p:spPr>
          <a:xfrm>
            <a:off x="1111275" y="1309700"/>
            <a:ext cx="1388400" cy="50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고</a:t>
            </a: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객과 소</a:t>
            </a: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통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7" name="Google Shape;997;p74"/>
          <p:cNvSpPr/>
          <p:nvPr/>
        </p:nvSpPr>
        <p:spPr>
          <a:xfrm>
            <a:off x="1111275" y="2089763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주문받기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8" name="Google Shape;998;p74"/>
          <p:cNvSpPr/>
          <p:nvPr/>
        </p:nvSpPr>
        <p:spPr>
          <a:xfrm>
            <a:off x="1111275" y="2869825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주문목록생성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9" name="Google Shape;999;p74"/>
          <p:cNvSpPr/>
          <p:nvPr/>
        </p:nvSpPr>
        <p:spPr>
          <a:xfrm>
            <a:off x="4909000" y="4013977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원자재입고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0" name="Google Shape;1000;p74"/>
          <p:cNvSpPr/>
          <p:nvPr/>
        </p:nvSpPr>
        <p:spPr>
          <a:xfrm>
            <a:off x="2765086" y="2806669"/>
            <a:ext cx="1735500" cy="631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원자재수량이 충분한가?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1" name="Google Shape;1001;p74"/>
          <p:cNvSpPr/>
          <p:nvPr/>
        </p:nvSpPr>
        <p:spPr>
          <a:xfrm>
            <a:off x="4908988" y="2869814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생산관리에 주문 전달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2" name="Google Shape;1002;p74"/>
          <p:cNvSpPr/>
          <p:nvPr/>
        </p:nvSpPr>
        <p:spPr>
          <a:xfrm>
            <a:off x="6644320" y="2869825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생산품 완료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3" name="Google Shape;1003;p74"/>
          <p:cNvSpPr/>
          <p:nvPr/>
        </p:nvSpPr>
        <p:spPr>
          <a:xfrm>
            <a:off x="6644320" y="4013977"/>
            <a:ext cx="1388400" cy="50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생산품 출고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04" name="Google Shape;1004;p74"/>
          <p:cNvCxnSpPr>
            <a:stCxn id="996" idx="2"/>
            <a:endCxn id="997" idx="0"/>
          </p:cNvCxnSpPr>
          <p:nvPr/>
        </p:nvCxnSpPr>
        <p:spPr>
          <a:xfrm>
            <a:off x="1805475" y="1815200"/>
            <a:ext cx="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" name="Google Shape;1005;p74"/>
          <p:cNvCxnSpPr>
            <a:stCxn id="997" idx="2"/>
            <a:endCxn id="998" idx="0"/>
          </p:cNvCxnSpPr>
          <p:nvPr/>
        </p:nvCxnSpPr>
        <p:spPr>
          <a:xfrm>
            <a:off x="1805475" y="2595263"/>
            <a:ext cx="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6" name="Google Shape;1006;p74"/>
          <p:cNvCxnSpPr>
            <a:stCxn id="998" idx="3"/>
            <a:endCxn id="1000" idx="1"/>
          </p:cNvCxnSpPr>
          <p:nvPr/>
        </p:nvCxnSpPr>
        <p:spPr>
          <a:xfrm flipH="1" rot="10800000">
            <a:off x="2499675" y="3122275"/>
            <a:ext cx="265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7" name="Google Shape;1007;p74"/>
          <p:cNvCxnSpPr>
            <a:stCxn id="1000" idx="3"/>
            <a:endCxn id="1001" idx="1"/>
          </p:cNvCxnSpPr>
          <p:nvPr/>
        </p:nvCxnSpPr>
        <p:spPr>
          <a:xfrm>
            <a:off x="4500586" y="3122419"/>
            <a:ext cx="40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8" name="Google Shape;1008;p74"/>
          <p:cNvCxnSpPr>
            <a:stCxn id="1000" idx="2"/>
            <a:endCxn id="999" idx="1"/>
          </p:cNvCxnSpPr>
          <p:nvPr/>
        </p:nvCxnSpPr>
        <p:spPr>
          <a:xfrm flipH="1" rot="-5400000">
            <a:off x="3856636" y="3214369"/>
            <a:ext cx="828600" cy="127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9" name="Google Shape;1009;p74"/>
          <p:cNvSpPr txBox="1"/>
          <p:nvPr/>
        </p:nvSpPr>
        <p:spPr>
          <a:xfrm>
            <a:off x="4471326" y="2869738"/>
            <a:ext cx="4374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0" name="Google Shape;1010;p74"/>
          <p:cNvSpPr txBox="1"/>
          <p:nvPr/>
        </p:nvSpPr>
        <p:spPr>
          <a:xfrm>
            <a:off x="3604317" y="3688878"/>
            <a:ext cx="4374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11" name="Google Shape;1011;p74"/>
          <p:cNvCxnSpPr>
            <a:stCxn id="999" idx="0"/>
            <a:endCxn id="1001" idx="2"/>
          </p:cNvCxnSpPr>
          <p:nvPr/>
        </p:nvCxnSpPr>
        <p:spPr>
          <a:xfrm rot="10800000">
            <a:off x="5603200" y="3375277"/>
            <a:ext cx="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74"/>
          <p:cNvCxnSpPr>
            <a:stCxn id="1001" idx="3"/>
            <a:endCxn id="1002" idx="1"/>
          </p:cNvCxnSpPr>
          <p:nvPr/>
        </p:nvCxnSpPr>
        <p:spPr>
          <a:xfrm>
            <a:off x="6297388" y="3122564"/>
            <a:ext cx="34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74"/>
          <p:cNvCxnSpPr>
            <a:stCxn id="1002" idx="2"/>
            <a:endCxn id="1003" idx="0"/>
          </p:cNvCxnSpPr>
          <p:nvPr/>
        </p:nvCxnSpPr>
        <p:spPr>
          <a:xfrm>
            <a:off x="7338520" y="3375325"/>
            <a:ext cx="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14" name="Google Shape;1014;p7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015" name="Google Shape;1015;p7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Google Shape;1016;p7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7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워크플로우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5"/>
          <p:cNvSpPr txBox="1"/>
          <p:nvPr/>
        </p:nvSpPr>
        <p:spPr>
          <a:xfrm>
            <a:off x="77125" y="527000"/>
            <a:ext cx="366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시스템관리 사내 게시판</a:t>
            </a:r>
            <a:r>
              <a:rPr lang="ko" sz="1200">
                <a:solidFill>
                  <a:schemeClr val="dk2"/>
                </a:solidFill>
              </a:rPr>
              <a:t>(작성자: </a:t>
            </a:r>
            <a:r>
              <a:rPr lang="ko" sz="1200">
                <a:solidFill>
                  <a:schemeClr val="dk2"/>
                </a:solidFill>
              </a:rPr>
              <a:t>최주철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23" name="Google Shape;1023;p75"/>
          <p:cNvSpPr/>
          <p:nvPr/>
        </p:nvSpPr>
        <p:spPr>
          <a:xfrm>
            <a:off x="1111275" y="2851900"/>
            <a:ext cx="1388400" cy="50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로그인	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4" name="Google Shape;1024;p75"/>
          <p:cNvSpPr/>
          <p:nvPr/>
        </p:nvSpPr>
        <p:spPr>
          <a:xfrm>
            <a:off x="1111275" y="4240138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게시판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5" name="Google Shape;1025;p75"/>
          <p:cNvSpPr/>
          <p:nvPr/>
        </p:nvSpPr>
        <p:spPr>
          <a:xfrm>
            <a:off x="3429813" y="4240139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Google Shape;1026;p75"/>
          <p:cNvSpPr/>
          <p:nvPr/>
        </p:nvSpPr>
        <p:spPr>
          <a:xfrm>
            <a:off x="5408020" y="4240150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게시판 상세페이지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27" name="Google Shape;1027;p75"/>
          <p:cNvCxnSpPr>
            <a:stCxn id="1023" idx="2"/>
            <a:endCxn id="1024" idx="0"/>
          </p:cNvCxnSpPr>
          <p:nvPr/>
        </p:nvCxnSpPr>
        <p:spPr>
          <a:xfrm>
            <a:off x="1805475" y="3357400"/>
            <a:ext cx="0" cy="8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75"/>
          <p:cNvCxnSpPr>
            <a:stCxn id="1024" idx="3"/>
            <a:endCxn id="1025" idx="1"/>
          </p:cNvCxnSpPr>
          <p:nvPr/>
        </p:nvCxnSpPr>
        <p:spPr>
          <a:xfrm>
            <a:off x="2499675" y="4492888"/>
            <a:ext cx="9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75"/>
          <p:cNvSpPr txBox="1"/>
          <p:nvPr/>
        </p:nvSpPr>
        <p:spPr>
          <a:xfrm>
            <a:off x="1266076" y="3411500"/>
            <a:ext cx="4374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0" name="Google Shape;1030;p75"/>
          <p:cNvSpPr txBox="1"/>
          <p:nvPr/>
        </p:nvSpPr>
        <p:spPr>
          <a:xfrm>
            <a:off x="2585617" y="2527953"/>
            <a:ext cx="4374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1" name="Google Shape;1031;p75"/>
          <p:cNvCxnSpPr>
            <a:stCxn id="1025" idx="3"/>
            <a:endCxn id="1026" idx="1"/>
          </p:cNvCxnSpPr>
          <p:nvPr/>
        </p:nvCxnSpPr>
        <p:spPr>
          <a:xfrm>
            <a:off x="4818213" y="4492889"/>
            <a:ext cx="58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32" name="Google Shape;1032;p7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033" name="Google Shape;1033;p7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7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7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워크플로우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36" name="Google Shape;1036;p75"/>
          <p:cNvSpPr/>
          <p:nvPr/>
        </p:nvSpPr>
        <p:spPr>
          <a:xfrm>
            <a:off x="7781025" y="1327400"/>
            <a:ext cx="932400" cy="904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7" name="Google Shape;1037;p75"/>
          <p:cNvSpPr/>
          <p:nvPr/>
        </p:nvSpPr>
        <p:spPr>
          <a:xfrm>
            <a:off x="7553020" y="4240150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수정 / 삭제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8" name="Google Shape;1038;p75"/>
          <p:cNvCxnSpPr>
            <a:stCxn id="1026" idx="3"/>
            <a:endCxn id="1037" idx="1"/>
          </p:cNvCxnSpPr>
          <p:nvPr/>
        </p:nvCxnSpPr>
        <p:spPr>
          <a:xfrm>
            <a:off x="6796420" y="4492900"/>
            <a:ext cx="7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9" name="Google Shape;1039;p75"/>
          <p:cNvSpPr/>
          <p:nvPr/>
        </p:nvSpPr>
        <p:spPr>
          <a:xfrm>
            <a:off x="3108963" y="2851889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회원가입 / 아이디찾기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0" name="Google Shape;1040;p75"/>
          <p:cNvCxnSpPr>
            <a:stCxn id="1023" idx="3"/>
            <a:endCxn id="1039" idx="1"/>
          </p:cNvCxnSpPr>
          <p:nvPr/>
        </p:nvCxnSpPr>
        <p:spPr>
          <a:xfrm>
            <a:off x="2499675" y="3104650"/>
            <a:ext cx="60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1" name="Google Shape;1041;p75"/>
          <p:cNvCxnSpPr>
            <a:stCxn id="1023" idx="0"/>
            <a:endCxn id="1036" idx="1"/>
          </p:cNvCxnSpPr>
          <p:nvPr/>
        </p:nvCxnSpPr>
        <p:spPr>
          <a:xfrm rot="-5400000">
            <a:off x="4263975" y="-1131200"/>
            <a:ext cx="1524600" cy="6441600"/>
          </a:xfrm>
          <a:prstGeom prst="bentConnector3">
            <a:avLst>
              <a:gd fmla="val 1156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2" name="Google Shape;1042;p75"/>
          <p:cNvSpPr/>
          <p:nvPr/>
        </p:nvSpPr>
        <p:spPr>
          <a:xfrm>
            <a:off x="7553013" y="2983414"/>
            <a:ext cx="1388400" cy="5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조회수 상승 /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댓글 작성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3" name="Google Shape;1043;p75"/>
          <p:cNvCxnSpPr>
            <a:stCxn id="1037" idx="0"/>
            <a:endCxn id="1042" idx="2"/>
          </p:cNvCxnSpPr>
          <p:nvPr/>
        </p:nvCxnSpPr>
        <p:spPr>
          <a:xfrm rot="10800000">
            <a:off x="8247220" y="3488950"/>
            <a:ext cx="0" cy="7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75"/>
          <p:cNvCxnSpPr>
            <a:stCxn id="1042" idx="0"/>
            <a:endCxn id="1036" idx="3"/>
          </p:cNvCxnSpPr>
          <p:nvPr/>
        </p:nvCxnSpPr>
        <p:spPr>
          <a:xfrm rot="10800000">
            <a:off x="8247213" y="2232214"/>
            <a:ext cx="0" cy="7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6"/>
          <p:cNvSpPr txBox="1"/>
          <p:nvPr/>
        </p:nvSpPr>
        <p:spPr>
          <a:xfrm>
            <a:off x="53025" y="52395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사원</a:t>
            </a:r>
            <a:r>
              <a:rPr lang="ko" sz="1200">
                <a:solidFill>
                  <a:schemeClr val="dk2"/>
                </a:solidFill>
              </a:rPr>
              <a:t>관리(</a:t>
            </a:r>
            <a:r>
              <a:rPr lang="ko" sz="1200">
                <a:solidFill>
                  <a:schemeClr val="dk2"/>
                </a:solidFill>
              </a:rPr>
              <a:t>작성자 : 유찬우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50" name="Google Shape;1050;p76"/>
          <p:cNvSpPr/>
          <p:nvPr/>
        </p:nvSpPr>
        <p:spPr>
          <a:xfrm>
            <a:off x="2299804" y="1471398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로그인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1" name="Google Shape;1051;p76"/>
          <p:cNvSpPr/>
          <p:nvPr/>
        </p:nvSpPr>
        <p:spPr>
          <a:xfrm>
            <a:off x="2299804" y="2037071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비밀번호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수정여부 질문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2" name="Google Shape;1052;p76"/>
          <p:cNvSpPr/>
          <p:nvPr/>
        </p:nvSpPr>
        <p:spPr>
          <a:xfrm>
            <a:off x="3620028" y="2830553"/>
            <a:ext cx="1404300" cy="5661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 사이드바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3" name="Google Shape;1053;p76"/>
          <p:cNvCxnSpPr>
            <a:stCxn id="1054" idx="2"/>
            <a:endCxn id="1050" idx="3"/>
          </p:cNvCxnSpPr>
          <p:nvPr/>
        </p:nvCxnSpPr>
        <p:spPr>
          <a:xfrm flipH="1">
            <a:off x="3423069" y="1010075"/>
            <a:ext cx="508500" cy="687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5" name="Google Shape;1055;p76"/>
          <p:cNvSpPr txBox="1"/>
          <p:nvPr/>
        </p:nvSpPr>
        <p:spPr>
          <a:xfrm>
            <a:off x="3365125" y="1971550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6" name="Google Shape;1056;p76"/>
          <p:cNvSpPr txBox="1"/>
          <p:nvPr/>
        </p:nvSpPr>
        <p:spPr>
          <a:xfrm>
            <a:off x="2407413" y="2512050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4" name="Google Shape;1054;p76"/>
          <p:cNvSpPr/>
          <p:nvPr/>
        </p:nvSpPr>
        <p:spPr>
          <a:xfrm>
            <a:off x="3931569" y="682325"/>
            <a:ext cx="781200" cy="655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7" name="Google Shape;1057;p76"/>
          <p:cNvSpPr/>
          <p:nvPr/>
        </p:nvSpPr>
        <p:spPr>
          <a:xfrm>
            <a:off x="2300404" y="2886791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메인화면으로 이동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8" name="Google Shape;1058;p76"/>
          <p:cNvSpPr/>
          <p:nvPr/>
        </p:nvSpPr>
        <p:spPr>
          <a:xfrm>
            <a:off x="2300395" y="4018127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사원정보 등록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9" name="Google Shape;1059;p76"/>
          <p:cNvSpPr/>
          <p:nvPr/>
        </p:nvSpPr>
        <p:spPr>
          <a:xfrm>
            <a:off x="2300404" y="3452464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사원 email로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사원번호/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비밀번호 전송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0" name="Google Shape;1060;p76"/>
          <p:cNvSpPr/>
          <p:nvPr/>
        </p:nvSpPr>
        <p:spPr>
          <a:xfrm>
            <a:off x="3760587" y="2037071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비밀번호 수정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1" name="Google Shape;1061;p76"/>
          <p:cNvSpPr/>
          <p:nvPr/>
        </p:nvSpPr>
        <p:spPr>
          <a:xfrm>
            <a:off x="6653653" y="4619406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수익/지출기록 작성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2" name="Google Shape;1062;p76"/>
          <p:cNvSpPr/>
          <p:nvPr/>
        </p:nvSpPr>
        <p:spPr>
          <a:xfrm>
            <a:off x="5296537" y="3420204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게시글 확인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3" name="Google Shape;1063;p76"/>
          <p:cNvSpPr/>
          <p:nvPr/>
        </p:nvSpPr>
        <p:spPr>
          <a:xfrm>
            <a:off x="6654253" y="4018118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사원 상세 정보 수정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4" name="Google Shape;1064;p76"/>
          <p:cNvSpPr/>
          <p:nvPr/>
        </p:nvSpPr>
        <p:spPr>
          <a:xfrm>
            <a:off x="6653639" y="2887408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게시글 작성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76"/>
          <p:cNvSpPr/>
          <p:nvPr/>
        </p:nvSpPr>
        <p:spPr>
          <a:xfrm>
            <a:off x="5296228" y="2887108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게시글 목록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6" name="Google Shape;1066;p76"/>
          <p:cNvSpPr/>
          <p:nvPr/>
        </p:nvSpPr>
        <p:spPr>
          <a:xfrm>
            <a:off x="6653639" y="2285552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사원에게 메세지 작성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7" name="Google Shape;1067;p76"/>
          <p:cNvSpPr/>
          <p:nvPr/>
        </p:nvSpPr>
        <p:spPr>
          <a:xfrm>
            <a:off x="5296228" y="2285552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사원목록/조직도 확인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8" name="Google Shape;1068;p76"/>
          <p:cNvSpPr/>
          <p:nvPr/>
        </p:nvSpPr>
        <p:spPr>
          <a:xfrm>
            <a:off x="5296228" y="1698377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사원의 상세정보 확인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9" name="Google Shape;1069;p76"/>
          <p:cNvSpPr/>
          <p:nvPr/>
        </p:nvSpPr>
        <p:spPr>
          <a:xfrm>
            <a:off x="5296228" y="1111203"/>
            <a:ext cx="1123200" cy="45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메세지 확인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70" name="Google Shape;1070;p76"/>
          <p:cNvCxnSpPr>
            <a:stCxn id="1059" idx="1"/>
            <a:endCxn id="1050" idx="1"/>
          </p:cNvCxnSpPr>
          <p:nvPr/>
        </p:nvCxnSpPr>
        <p:spPr>
          <a:xfrm rot="10800000">
            <a:off x="2299804" y="1697764"/>
            <a:ext cx="600" cy="1981200"/>
          </a:xfrm>
          <a:prstGeom prst="bentConnector3">
            <a:avLst>
              <a:gd fmla="val 397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1" name="Google Shape;1071;p76"/>
          <p:cNvCxnSpPr>
            <a:stCxn id="1058" idx="1"/>
            <a:endCxn id="1054" idx="2"/>
          </p:cNvCxnSpPr>
          <p:nvPr/>
        </p:nvCxnSpPr>
        <p:spPr>
          <a:xfrm flipH="1" rot="10800000">
            <a:off x="2300395" y="1010027"/>
            <a:ext cx="1631100" cy="3234600"/>
          </a:xfrm>
          <a:prstGeom prst="bentConnector3">
            <a:avLst>
              <a:gd fmla="val -205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2" name="Google Shape;1072;p76"/>
          <p:cNvCxnSpPr>
            <a:stCxn id="1060" idx="0"/>
            <a:endCxn id="1054" idx="3"/>
          </p:cNvCxnSpPr>
          <p:nvPr/>
        </p:nvCxnSpPr>
        <p:spPr>
          <a:xfrm rot="-5400000">
            <a:off x="3972837" y="1687121"/>
            <a:ext cx="6993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3" name="Google Shape;1073;p76"/>
          <p:cNvCxnSpPr>
            <a:stCxn id="1052" idx="3"/>
            <a:endCxn id="1069" idx="1"/>
          </p:cNvCxnSpPr>
          <p:nvPr/>
        </p:nvCxnSpPr>
        <p:spPr>
          <a:xfrm flipH="1" rot="10800000">
            <a:off x="5024328" y="1337603"/>
            <a:ext cx="271800" cy="17760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4" name="Google Shape;1074;p76"/>
          <p:cNvCxnSpPr>
            <a:stCxn id="1052" idx="3"/>
            <a:endCxn id="1065" idx="1"/>
          </p:cNvCxnSpPr>
          <p:nvPr/>
        </p:nvCxnSpPr>
        <p:spPr>
          <a:xfrm>
            <a:off x="5024328" y="3113603"/>
            <a:ext cx="271800" cy="6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5" name="Google Shape;1075;p76"/>
          <p:cNvCxnSpPr>
            <a:stCxn id="1052" idx="3"/>
            <a:endCxn id="1067" idx="1"/>
          </p:cNvCxnSpPr>
          <p:nvPr/>
        </p:nvCxnSpPr>
        <p:spPr>
          <a:xfrm flipH="1" rot="10800000">
            <a:off x="5024328" y="2512103"/>
            <a:ext cx="271800" cy="6015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6" name="Google Shape;1076;p76"/>
          <p:cNvCxnSpPr>
            <a:stCxn id="1052" idx="2"/>
            <a:endCxn id="1058" idx="3"/>
          </p:cNvCxnSpPr>
          <p:nvPr/>
        </p:nvCxnSpPr>
        <p:spPr>
          <a:xfrm rot="5400000">
            <a:off x="3448878" y="3371453"/>
            <a:ext cx="848100" cy="898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7" name="Google Shape;1077;p76"/>
          <p:cNvCxnSpPr>
            <a:stCxn id="1052" idx="2"/>
            <a:endCxn id="1063" idx="1"/>
          </p:cNvCxnSpPr>
          <p:nvPr/>
        </p:nvCxnSpPr>
        <p:spPr>
          <a:xfrm flipH="1" rot="-5400000">
            <a:off x="5064228" y="2654603"/>
            <a:ext cx="848100" cy="2332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8" name="Google Shape;1078;p76"/>
          <p:cNvCxnSpPr>
            <a:stCxn id="1052" idx="2"/>
            <a:endCxn id="1061" idx="1"/>
          </p:cNvCxnSpPr>
          <p:nvPr/>
        </p:nvCxnSpPr>
        <p:spPr>
          <a:xfrm flipH="1" rot="-5400000">
            <a:off x="4763328" y="2955503"/>
            <a:ext cx="1449300" cy="233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9" name="Google Shape;1079;p76"/>
          <p:cNvCxnSpPr>
            <a:stCxn id="1065" idx="2"/>
            <a:endCxn id="1062" idx="0"/>
          </p:cNvCxnSpPr>
          <p:nvPr/>
        </p:nvCxnSpPr>
        <p:spPr>
          <a:xfrm flipH="1" rot="-5400000">
            <a:off x="5818078" y="3379858"/>
            <a:ext cx="801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76"/>
          <p:cNvCxnSpPr>
            <a:stCxn id="1062" idx="3"/>
            <a:endCxn id="1064" idx="2"/>
          </p:cNvCxnSpPr>
          <p:nvPr/>
        </p:nvCxnSpPr>
        <p:spPr>
          <a:xfrm flipH="1" rot="10800000">
            <a:off x="6419737" y="3340404"/>
            <a:ext cx="795600" cy="306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1" name="Google Shape;1081;p76"/>
          <p:cNvCxnSpPr>
            <a:stCxn id="1065" idx="3"/>
            <a:endCxn id="1064" idx="1"/>
          </p:cNvCxnSpPr>
          <p:nvPr/>
        </p:nvCxnSpPr>
        <p:spPr>
          <a:xfrm>
            <a:off x="6419428" y="3113608"/>
            <a:ext cx="2343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76"/>
          <p:cNvCxnSpPr>
            <a:stCxn id="1067" idx="3"/>
            <a:endCxn id="1066" idx="1"/>
          </p:cNvCxnSpPr>
          <p:nvPr/>
        </p:nvCxnSpPr>
        <p:spPr>
          <a:xfrm>
            <a:off x="6419428" y="2512052"/>
            <a:ext cx="234300" cy="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p76"/>
          <p:cNvCxnSpPr>
            <a:stCxn id="1067" idx="0"/>
            <a:endCxn id="1068" idx="2"/>
          </p:cNvCxnSpPr>
          <p:nvPr/>
        </p:nvCxnSpPr>
        <p:spPr>
          <a:xfrm rot="-5400000">
            <a:off x="5791078" y="2218202"/>
            <a:ext cx="134100" cy="600"/>
          </a:xfrm>
          <a:prstGeom prst="bentConnector3">
            <a:avLst>
              <a:gd fmla="val 500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p76"/>
          <p:cNvCxnSpPr>
            <a:stCxn id="1061" idx="3"/>
            <a:endCxn id="1054" idx="4"/>
          </p:cNvCxnSpPr>
          <p:nvPr/>
        </p:nvCxnSpPr>
        <p:spPr>
          <a:xfrm rot="10800000">
            <a:off x="4712653" y="1010106"/>
            <a:ext cx="3064200" cy="3835800"/>
          </a:xfrm>
          <a:prstGeom prst="bentConnector3">
            <a:avLst>
              <a:gd fmla="val -77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5" name="Google Shape;1085;p76"/>
          <p:cNvCxnSpPr>
            <a:stCxn id="1060" idx="2"/>
            <a:endCxn id="1057" idx="0"/>
          </p:cNvCxnSpPr>
          <p:nvPr/>
        </p:nvCxnSpPr>
        <p:spPr>
          <a:xfrm rot="5400000">
            <a:off x="3393837" y="1958321"/>
            <a:ext cx="396600" cy="14601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6" name="Google Shape;1086;p76"/>
          <p:cNvCxnSpPr>
            <a:stCxn id="1051" idx="3"/>
            <a:endCxn id="1060" idx="1"/>
          </p:cNvCxnSpPr>
          <p:nvPr/>
        </p:nvCxnSpPr>
        <p:spPr>
          <a:xfrm>
            <a:off x="3423004" y="2263571"/>
            <a:ext cx="337500" cy="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p76"/>
          <p:cNvCxnSpPr>
            <a:stCxn id="1058" idx="0"/>
            <a:endCxn id="1059" idx="2"/>
          </p:cNvCxnSpPr>
          <p:nvPr/>
        </p:nvCxnSpPr>
        <p:spPr>
          <a:xfrm rot="-5400000">
            <a:off x="2805895" y="3961427"/>
            <a:ext cx="112800" cy="600"/>
          </a:xfrm>
          <a:prstGeom prst="bentConnector3">
            <a:avLst>
              <a:gd fmla="val 500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76"/>
          <p:cNvCxnSpPr>
            <a:stCxn id="1057" idx="3"/>
            <a:endCxn id="1052" idx="1"/>
          </p:cNvCxnSpPr>
          <p:nvPr/>
        </p:nvCxnSpPr>
        <p:spPr>
          <a:xfrm>
            <a:off x="3423604" y="3113291"/>
            <a:ext cx="1965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9" name="Google Shape;1089;p76"/>
          <p:cNvCxnSpPr>
            <a:stCxn id="1051" idx="2"/>
            <a:endCxn id="1057" idx="0"/>
          </p:cNvCxnSpPr>
          <p:nvPr/>
        </p:nvCxnSpPr>
        <p:spPr>
          <a:xfrm flipH="1" rot="-5400000">
            <a:off x="2663404" y="2688071"/>
            <a:ext cx="396600" cy="6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76"/>
          <p:cNvCxnSpPr>
            <a:stCxn id="1050" idx="2"/>
            <a:endCxn id="1051" idx="0"/>
          </p:cNvCxnSpPr>
          <p:nvPr/>
        </p:nvCxnSpPr>
        <p:spPr>
          <a:xfrm flipH="1" rot="-5400000">
            <a:off x="2805304" y="1980498"/>
            <a:ext cx="112800" cy="600"/>
          </a:xfrm>
          <a:prstGeom prst="bentConnector3">
            <a:avLst>
              <a:gd fmla="val 5003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76"/>
          <p:cNvCxnSpPr>
            <a:stCxn id="1063" idx="3"/>
            <a:endCxn id="1054" idx="4"/>
          </p:cNvCxnSpPr>
          <p:nvPr/>
        </p:nvCxnSpPr>
        <p:spPr>
          <a:xfrm rot="10800000">
            <a:off x="4712653" y="1010018"/>
            <a:ext cx="3064800" cy="3234600"/>
          </a:xfrm>
          <a:prstGeom prst="bentConnector3">
            <a:avLst>
              <a:gd fmla="val -777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76"/>
          <p:cNvCxnSpPr>
            <a:stCxn id="1064" idx="3"/>
            <a:endCxn id="1054" idx="4"/>
          </p:cNvCxnSpPr>
          <p:nvPr/>
        </p:nvCxnSpPr>
        <p:spPr>
          <a:xfrm rot="10800000">
            <a:off x="4712639" y="1010008"/>
            <a:ext cx="3064200" cy="2103900"/>
          </a:xfrm>
          <a:prstGeom prst="bentConnector3">
            <a:avLst>
              <a:gd fmla="val -77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p76"/>
          <p:cNvCxnSpPr>
            <a:stCxn id="1066" idx="3"/>
            <a:endCxn id="1054" idx="4"/>
          </p:cNvCxnSpPr>
          <p:nvPr/>
        </p:nvCxnSpPr>
        <p:spPr>
          <a:xfrm rot="10800000">
            <a:off x="4712639" y="1009952"/>
            <a:ext cx="3064200" cy="1502100"/>
          </a:xfrm>
          <a:prstGeom prst="bentConnector3">
            <a:avLst>
              <a:gd fmla="val -77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4" name="Google Shape;1094;p76"/>
          <p:cNvSpPr txBox="1"/>
          <p:nvPr/>
        </p:nvSpPr>
        <p:spPr>
          <a:xfrm>
            <a:off x="4712775" y="2625250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공통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5" name="Google Shape;1095;p76"/>
          <p:cNvSpPr txBox="1"/>
          <p:nvPr/>
        </p:nvSpPr>
        <p:spPr>
          <a:xfrm>
            <a:off x="3228050" y="1191750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조회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6" name="Google Shape;1096;p76"/>
          <p:cNvSpPr txBox="1"/>
          <p:nvPr/>
        </p:nvSpPr>
        <p:spPr>
          <a:xfrm>
            <a:off x="3879325" y="3737125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7" name="Google Shape;1097;p76"/>
          <p:cNvSpPr txBox="1"/>
          <p:nvPr/>
        </p:nvSpPr>
        <p:spPr>
          <a:xfrm>
            <a:off x="1545000" y="2542425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p76"/>
          <p:cNvSpPr txBox="1"/>
          <p:nvPr/>
        </p:nvSpPr>
        <p:spPr>
          <a:xfrm>
            <a:off x="7591975" y="2037075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9" name="Google Shape;1099;p76"/>
          <p:cNvSpPr txBox="1"/>
          <p:nvPr/>
        </p:nvSpPr>
        <p:spPr>
          <a:xfrm>
            <a:off x="6590575" y="3420063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답글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0" name="Google Shape;1100;p76"/>
          <p:cNvSpPr txBox="1"/>
          <p:nvPr/>
        </p:nvSpPr>
        <p:spPr>
          <a:xfrm>
            <a:off x="7591975" y="3816138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1" name="Google Shape;1101;p76"/>
          <p:cNvSpPr txBox="1"/>
          <p:nvPr/>
        </p:nvSpPr>
        <p:spPr>
          <a:xfrm>
            <a:off x="7591975" y="4390225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2" name="Google Shape;1102;p76"/>
          <p:cNvSpPr txBox="1"/>
          <p:nvPr/>
        </p:nvSpPr>
        <p:spPr>
          <a:xfrm>
            <a:off x="7591975" y="2666900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3" name="Google Shape;1103;p76"/>
          <p:cNvSpPr txBox="1"/>
          <p:nvPr/>
        </p:nvSpPr>
        <p:spPr>
          <a:xfrm>
            <a:off x="3879325" y="1615050"/>
            <a:ext cx="453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04" name="Google Shape;1104;p76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105" name="Google Shape;1105;p7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6" name="Google Shape;1106;p7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7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워크플로우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77"/>
          <p:cNvSpPr txBox="1"/>
          <p:nvPr/>
        </p:nvSpPr>
        <p:spPr>
          <a:xfrm>
            <a:off x="-23175" y="44775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커뮤니티</a:t>
            </a:r>
            <a:r>
              <a:rPr lang="ko" sz="1200">
                <a:solidFill>
                  <a:schemeClr val="dk2"/>
                </a:solidFill>
              </a:rPr>
              <a:t>(작성자 : </a:t>
            </a:r>
            <a:r>
              <a:rPr lang="ko" sz="1200">
                <a:solidFill>
                  <a:schemeClr val="dk2"/>
                </a:solidFill>
              </a:rPr>
              <a:t>윤한결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113" name="Google Shape;1113;p77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114" name="Google Shape;1114;p7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5" name="Google Shape;1115;p7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7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워크플로우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7" name="Google Shape;1117;p77"/>
          <p:cNvSpPr/>
          <p:nvPr/>
        </p:nvSpPr>
        <p:spPr>
          <a:xfrm>
            <a:off x="679025" y="2058050"/>
            <a:ext cx="1029300" cy="102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공정 리스크 관리 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게시판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8" name="Google Shape;1118;p77"/>
          <p:cNvSpPr/>
          <p:nvPr/>
        </p:nvSpPr>
        <p:spPr>
          <a:xfrm>
            <a:off x="2895675" y="3333750"/>
            <a:ext cx="12855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글쓰기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9" name="Google Shape;1119;p77"/>
          <p:cNvSpPr/>
          <p:nvPr/>
        </p:nvSpPr>
        <p:spPr>
          <a:xfrm>
            <a:off x="2873025" y="1460075"/>
            <a:ext cx="1330800" cy="50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글 수정/삭제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0" name="Google Shape;1120;p77"/>
          <p:cNvCxnSpPr>
            <a:stCxn id="1117" idx="4"/>
            <a:endCxn id="1118" idx="1"/>
          </p:cNvCxnSpPr>
          <p:nvPr/>
        </p:nvCxnSpPr>
        <p:spPr>
          <a:xfrm flipH="1" rot="-5400000">
            <a:off x="1794425" y="2486600"/>
            <a:ext cx="500400" cy="1701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1" name="Google Shape;1121;p77"/>
          <p:cNvSpPr/>
          <p:nvPr/>
        </p:nvSpPr>
        <p:spPr>
          <a:xfrm>
            <a:off x="6047775" y="1415025"/>
            <a:ext cx="1285500" cy="45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답글 쓰기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2" name="Google Shape;1122;p77"/>
          <p:cNvSpPr/>
          <p:nvPr/>
        </p:nvSpPr>
        <p:spPr>
          <a:xfrm>
            <a:off x="2895675" y="2337513"/>
            <a:ext cx="1285500" cy="45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글 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보기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3" name="Google Shape;1123;p77"/>
          <p:cNvCxnSpPr>
            <a:stCxn id="1117" idx="6"/>
            <a:endCxn id="1122" idx="1"/>
          </p:cNvCxnSpPr>
          <p:nvPr/>
        </p:nvCxnSpPr>
        <p:spPr>
          <a:xfrm flipH="1" rot="10800000">
            <a:off x="1708325" y="2564000"/>
            <a:ext cx="1187400" cy="8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77"/>
          <p:cNvCxnSpPr>
            <a:stCxn id="1122" idx="3"/>
            <a:endCxn id="1121" idx="1"/>
          </p:cNvCxnSpPr>
          <p:nvPr/>
        </p:nvCxnSpPr>
        <p:spPr>
          <a:xfrm flipH="1" rot="10800000">
            <a:off x="4181175" y="1641363"/>
            <a:ext cx="1866600" cy="92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5" name="Google Shape;1125;p77"/>
          <p:cNvSpPr/>
          <p:nvPr/>
        </p:nvSpPr>
        <p:spPr>
          <a:xfrm>
            <a:off x="6083925" y="2678325"/>
            <a:ext cx="12855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조회수 올리기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6" name="Google Shape;1126;p77"/>
          <p:cNvCxnSpPr>
            <a:stCxn id="1122" idx="3"/>
            <a:endCxn id="1125" idx="1"/>
          </p:cNvCxnSpPr>
          <p:nvPr/>
        </p:nvCxnSpPr>
        <p:spPr>
          <a:xfrm>
            <a:off x="4181175" y="2563863"/>
            <a:ext cx="1902900" cy="3648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7" name="Google Shape;1127;p77"/>
          <p:cNvCxnSpPr>
            <a:stCxn id="1122" idx="0"/>
            <a:endCxn id="1119" idx="2"/>
          </p:cNvCxnSpPr>
          <p:nvPr/>
        </p:nvCxnSpPr>
        <p:spPr>
          <a:xfrm rot="-5400000">
            <a:off x="3353925" y="2152413"/>
            <a:ext cx="3696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8" name="Google Shape;1128;p77"/>
          <p:cNvCxnSpPr>
            <a:stCxn id="1119" idx="1"/>
            <a:endCxn id="1122" idx="1"/>
          </p:cNvCxnSpPr>
          <p:nvPr/>
        </p:nvCxnSpPr>
        <p:spPr>
          <a:xfrm>
            <a:off x="2873025" y="1714025"/>
            <a:ext cx="22800" cy="849900"/>
          </a:xfrm>
          <a:prstGeom prst="bentConnector3">
            <a:avLst>
              <a:gd fmla="val -10444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9" name="Google Shape;1129;p77"/>
          <p:cNvCxnSpPr>
            <a:stCxn id="1118" idx="0"/>
            <a:endCxn id="1122" idx="2"/>
          </p:cNvCxnSpPr>
          <p:nvPr/>
        </p:nvCxnSpPr>
        <p:spPr>
          <a:xfrm rot="-5400000">
            <a:off x="3266925" y="3061650"/>
            <a:ext cx="543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2209800" y="174237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5" name="Google Shape;1135;p78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36" name="Google Shape;113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78"/>
          <p:cNvSpPr txBox="1"/>
          <p:nvPr/>
        </p:nvSpPr>
        <p:spPr>
          <a:xfrm>
            <a:off x="20704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DB설계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79"/>
          <p:cNvSpPr txBox="1"/>
          <p:nvPr>
            <p:ph type="title"/>
          </p:nvPr>
        </p:nvSpPr>
        <p:spPr>
          <a:xfrm>
            <a:off x="235500" y="673625"/>
            <a:ext cx="1658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4" name="Google Shape;1144;p79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145" name="Google Shape;1145;p79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(테이블 생성하는 sql)</a:t>
            </a:r>
            <a:endParaRPr/>
          </a:p>
        </p:txBody>
      </p:sp>
      <p:sp>
        <p:nvSpPr>
          <p:cNvPr id="1146" name="Google Shape;1146;p79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예시)테이블명: 로그인,회원가입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47" name="Google Shape;1147;p79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148" name="Google Shape;1148;p7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p7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7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0"/>
          <p:cNvSpPr txBox="1"/>
          <p:nvPr>
            <p:ph type="title"/>
          </p:nvPr>
        </p:nvSpPr>
        <p:spPr>
          <a:xfrm>
            <a:off x="235500" y="673625"/>
            <a:ext cx="1658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최주철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6" name="Google Shape;1156;p80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157" name="Google Shape;1157;p80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(테이블 생성하는 sql)</a:t>
            </a:r>
            <a:endParaRPr/>
          </a:p>
        </p:txBody>
      </p:sp>
      <p:sp>
        <p:nvSpPr>
          <p:cNvPr id="1158" name="Google Shape;1158;p80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예시)테이블명: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사내게시판, 첨부파일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59" name="Google Shape;1159;p80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160" name="Google Shape;1160;p8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8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8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63" name="Google Shape;116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600" y="3714525"/>
            <a:ext cx="4187700" cy="10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600" y="1152475"/>
            <a:ext cx="4187700" cy="10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057175"/>
            <a:ext cx="4260301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152475"/>
            <a:ext cx="4187700" cy="36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1"/>
          <p:cNvSpPr txBox="1"/>
          <p:nvPr>
            <p:ph type="title"/>
          </p:nvPr>
        </p:nvSpPr>
        <p:spPr>
          <a:xfrm>
            <a:off x="235500" y="673625"/>
            <a:ext cx="4263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시스템관리(고객 게시판)/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윤한결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2" name="Google Shape;1172;p81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1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--게시판 정보 테이블</a:t>
            </a:r>
            <a:endParaRPr sz="10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000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cust_board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refno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subject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1500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writer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readcnt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regdte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uptdte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</a:t>
            </a:r>
            <a:endParaRPr b="1" sz="1000">
              <a:solidFill>
                <a:srgbClr val="000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0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--첨부파일 정보 테이블</a:t>
            </a:r>
            <a:endParaRPr sz="10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000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cust_boardfile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fname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0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regdte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10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uptdte</a:t>
            </a: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</a:t>
            </a:r>
            <a:endParaRPr b="1" sz="1000">
              <a:solidFill>
                <a:srgbClr val="000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10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10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81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게시판 정보, 첨부파일 정보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75" name="Google Shape;1175;p81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176" name="Google Shape;1176;p8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7" name="Google Shape;1177;p8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8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79" name="Google Shape;1179;p81"/>
          <p:cNvSpPr txBox="1"/>
          <p:nvPr/>
        </p:nvSpPr>
        <p:spPr>
          <a:xfrm>
            <a:off x="6934950" y="1133200"/>
            <a:ext cx="18972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</a:rPr>
              <a:t>--페이징 처리 테이블</a:t>
            </a:r>
            <a:endParaRPr sz="9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TABLE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lang="ko" sz="900">
                <a:solidFill>
                  <a:srgbClr val="8E00C6"/>
                </a:solidFill>
                <a:highlight>
                  <a:srgbClr val="FFFFFF"/>
                </a:highlight>
              </a:rPr>
              <a:t>cust_boardsch</a:t>
            </a:r>
            <a:r>
              <a:rPr lang="ko" sz="900">
                <a:highlight>
                  <a:srgbClr val="FFFFFF"/>
                </a:highlight>
              </a:rPr>
              <a:t>(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subject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varchar2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writer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varchar2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50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count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900">
                <a:highlight>
                  <a:srgbClr val="FFFFFF"/>
                </a:highlight>
              </a:rPr>
              <a:t>,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pagesize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ko" sz="900">
                <a:highlight>
                  <a:srgbClr val="FFFFFF"/>
                </a:highlight>
              </a:rPr>
              <a:t>,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curpage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900">
                <a:highlight>
                  <a:srgbClr val="FFFFFF"/>
                </a:highlight>
              </a:rPr>
              <a:t>,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pagecount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900">
                <a:highlight>
                  <a:srgbClr val="FFFFFF"/>
                </a:highlight>
              </a:rPr>
              <a:t>,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starting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900">
                <a:highlight>
                  <a:srgbClr val="FFFFFF"/>
                </a:highlight>
              </a:rPr>
              <a:t>,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ending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900">
                <a:highlight>
                  <a:srgbClr val="FFFFFF"/>
                </a:highlight>
              </a:rPr>
              <a:t>,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blocksize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2</a:t>
            </a:r>
            <a:r>
              <a:rPr lang="ko" sz="900">
                <a:highlight>
                  <a:srgbClr val="FFFFFF"/>
                </a:highlight>
              </a:rPr>
              <a:t>,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startblock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900">
                <a:highlight>
                  <a:srgbClr val="FFFFFF"/>
                </a:highlight>
              </a:rPr>
              <a:t>,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900">
                <a:highlight>
                  <a:srgbClr val="FFFFFF"/>
                </a:highlight>
              </a:rPr>
              <a:t>),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</a:rPr>
              <a:t>endblock</a:t>
            </a:r>
            <a:r>
              <a:rPr lang="ko" sz="900">
                <a:highlight>
                  <a:srgbClr val="FFFFFF"/>
                </a:highlight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900">
                <a:highlight>
                  <a:srgbClr val="FFFFFF"/>
                </a:highlight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900">
                <a:highlight>
                  <a:srgbClr val="FFFFFF"/>
                </a:highlight>
              </a:rPr>
              <a:t>,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900">
                <a:highlight>
                  <a:srgbClr val="FFFFFF"/>
                </a:highlight>
              </a:rPr>
              <a:t>)</a:t>
            </a:r>
            <a:endParaRPr sz="9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highlight>
                  <a:srgbClr val="FFFFFF"/>
                </a:highlight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0" name="Google Shape;118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75" y="1241862"/>
            <a:ext cx="3534750" cy="34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2"/>
          <p:cNvSpPr txBox="1"/>
          <p:nvPr>
            <p:ph type="title"/>
          </p:nvPr>
        </p:nvSpPr>
        <p:spPr>
          <a:xfrm>
            <a:off x="235500" y="673625"/>
            <a:ext cx="4125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시스템/인사/재무관리(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유찬우)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6" name="Google Shape;1186;p82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2"/>
          <p:cNvSpPr txBox="1"/>
          <p:nvPr/>
        </p:nvSpPr>
        <p:spPr>
          <a:xfrm>
            <a:off x="7075525" y="656125"/>
            <a:ext cx="20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전체 논리설계도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88" name="Google Shape;1188;p82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189" name="Google Shape;1189;p8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0" name="Google Shape;1190;p8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8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92" name="Google Shape;119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799" y="1229312"/>
            <a:ext cx="5582399" cy="34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3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83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부서정보 테이블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cookiedept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dname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사원정보 테이블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ename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pwd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cookieemp_deptno_fk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cookiedept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auth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sal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pwdupt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SEQUENCE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cookieempseq</a:t>
            </a:r>
            <a:endParaRPr sz="900" u="sng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3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사원정보, 부서정보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00" name="Google Shape;1200;p83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201" name="Google Shape;1201;p8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2" name="Google Shape;1202;p8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8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04" name="Google Shape;120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87" y="1934350"/>
            <a:ext cx="4046926" cy="20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83"/>
          <p:cNvSpPr/>
          <p:nvPr/>
        </p:nvSpPr>
        <p:spPr>
          <a:xfrm>
            <a:off x="382075" y="1934350"/>
            <a:ext cx="1819800" cy="1050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6" name="Google Shape;1206;p83"/>
          <p:cNvSpPr/>
          <p:nvPr/>
        </p:nvSpPr>
        <p:spPr>
          <a:xfrm>
            <a:off x="2924275" y="3508275"/>
            <a:ext cx="1467000" cy="46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7" name="Google Shape;1207;p83"/>
          <p:cNvSpPr txBox="1"/>
          <p:nvPr>
            <p:ph type="title"/>
          </p:nvPr>
        </p:nvSpPr>
        <p:spPr>
          <a:xfrm>
            <a:off x="235500" y="673625"/>
            <a:ext cx="4125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시스템/인사/재무관리(작성자: 유찬우)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4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84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켈린더 테이블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cookieidcal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title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cookieidcal_empno_fk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start1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3180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'start'는 oracle 내장키워드라서 컬럼명으로 사용 못함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end1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backgroundcolor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textcolor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allday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urllink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showlevel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SEQUENCE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cookieidcalseq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/>
          </a:p>
        </p:txBody>
      </p:sp>
      <p:sp>
        <p:nvSpPr>
          <p:cNvPr id="1214" name="Google Shape;1214;p84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켈린더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15" name="Google Shape;1215;p84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216" name="Google Shape;1216;p8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7" name="Google Shape;1217;p8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8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19" name="Google Shape;121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00" y="2379544"/>
            <a:ext cx="3963899" cy="11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84"/>
          <p:cNvSpPr/>
          <p:nvPr/>
        </p:nvSpPr>
        <p:spPr>
          <a:xfrm>
            <a:off x="423600" y="2379550"/>
            <a:ext cx="1839900" cy="1183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1" name="Google Shape;1221;p84"/>
          <p:cNvSpPr txBox="1"/>
          <p:nvPr>
            <p:ph type="title"/>
          </p:nvPr>
        </p:nvSpPr>
        <p:spPr>
          <a:xfrm>
            <a:off x="235500" y="673625"/>
            <a:ext cx="4125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시스템/인사/재무관리(작성자: 유찬우)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85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5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메세지 테이블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cookieempmsg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rmid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cookieempmsg_seid_fk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cookieempmsg_reid_fk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250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opauth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senddte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</a:t>
            </a:r>
            <a:endParaRPr b="1" sz="900">
              <a:solidFill>
                <a:srgbClr val="000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SEQUENCE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cookieempmsgseq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메세지 첨부파일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cookiemsgfile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cookiemsgfile_mid_fk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cookieempmsg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fname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finfo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85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메세지, 메세지 첨부파일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29" name="Google Shape;1229;p85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230" name="Google Shape;1230;p8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8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8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33" name="Google Shape;123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03" y="1253821"/>
            <a:ext cx="3963899" cy="3434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85"/>
          <p:cNvSpPr/>
          <p:nvPr/>
        </p:nvSpPr>
        <p:spPr>
          <a:xfrm>
            <a:off x="423600" y="2759800"/>
            <a:ext cx="1901100" cy="93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5" name="Google Shape;1235;p85"/>
          <p:cNvSpPr/>
          <p:nvPr/>
        </p:nvSpPr>
        <p:spPr>
          <a:xfrm>
            <a:off x="539800" y="4119325"/>
            <a:ext cx="1632900" cy="569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6" name="Google Shape;1236;p85"/>
          <p:cNvSpPr txBox="1"/>
          <p:nvPr>
            <p:ph type="title"/>
          </p:nvPr>
        </p:nvSpPr>
        <p:spPr>
          <a:xfrm>
            <a:off x="235500" y="673625"/>
            <a:ext cx="4125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시스템/인사/재무관리(작성자: 유찬우)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86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86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게시글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cookieempboard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rbid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cookieempboard_deptno_fk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cookiedept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deptno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headtt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title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cookieempboard_empno_fk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readcnt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writedte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uptdte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auth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SEQUENCE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cookieempbdseq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86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게시판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44" name="Google Shape;1244;p86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245" name="Google Shape;1245;p8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8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8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48" name="Google Shape;124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75" y="1225850"/>
            <a:ext cx="3680949" cy="349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86"/>
          <p:cNvSpPr/>
          <p:nvPr/>
        </p:nvSpPr>
        <p:spPr>
          <a:xfrm>
            <a:off x="724275" y="3503700"/>
            <a:ext cx="1557300" cy="1212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0" name="Google Shape;1250;p86"/>
          <p:cNvSpPr txBox="1"/>
          <p:nvPr>
            <p:ph type="title"/>
          </p:nvPr>
        </p:nvSpPr>
        <p:spPr>
          <a:xfrm>
            <a:off x="235500" y="673625"/>
            <a:ext cx="4125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시스템/인사/재무관리(작성자: 유찬우)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87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7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게시글 첨부파일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cookiebdfile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cookiemsgfile_bid_fk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cookieempboard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fname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finfo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게시글 확인 여부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cookiecheckread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cookiecheckread_pk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cookiecheckread_empno_fk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cookiecheckread_bid_fk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cookieempboard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87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게시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글 첨부파일, 확인여부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259" name="Google Shape;1259;p8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0" name="Google Shape;1260;p8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8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62" name="Google Shape;126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75" y="1225850"/>
            <a:ext cx="3680949" cy="349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7"/>
          <p:cNvSpPr/>
          <p:nvPr/>
        </p:nvSpPr>
        <p:spPr>
          <a:xfrm>
            <a:off x="565075" y="2706975"/>
            <a:ext cx="1861200" cy="406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4" name="Google Shape;1264;p87"/>
          <p:cNvSpPr/>
          <p:nvPr/>
        </p:nvSpPr>
        <p:spPr>
          <a:xfrm>
            <a:off x="2779425" y="3782825"/>
            <a:ext cx="1466700" cy="46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5" name="Google Shape;1265;p87"/>
          <p:cNvSpPr txBox="1"/>
          <p:nvPr>
            <p:ph type="title"/>
          </p:nvPr>
        </p:nvSpPr>
        <p:spPr>
          <a:xfrm>
            <a:off x="235500" y="673625"/>
            <a:ext cx="4125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시스템/인사/재무관리(작성자: 유찬우)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321246" y="722858"/>
            <a:ext cx="2772668" cy="1144265"/>
          </a:xfrm>
          <a:prstGeom prst="roundRect">
            <a:avLst>
              <a:gd fmla="val 3369" name="adj"/>
            </a:avLst>
          </a:prstGeom>
          <a:solidFill>
            <a:schemeClr val="lt2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1133847" y="819373"/>
            <a:ext cx="1147465" cy="14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aleway"/>
              <a:buNone/>
            </a:pPr>
            <a:r>
              <a:rPr b="1" i="0" lang="ko" sz="9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Language</a:t>
            </a:r>
            <a:endParaRPr b="0" i="0" sz="900" u="none" cap="none" strike="noStrike"/>
          </a:p>
        </p:txBody>
      </p:sp>
      <p:sp>
        <p:nvSpPr>
          <p:cNvPr id="230" name="Google Shape;230;p34"/>
          <p:cNvSpPr/>
          <p:nvPr/>
        </p:nvSpPr>
        <p:spPr>
          <a:xfrm>
            <a:off x="417761" y="1017836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HTML 5</a:t>
            </a:r>
            <a:endParaRPr b="0" i="0" sz="700" u="none" cap="none" strike="noStrike"/>
          </a:p>
        </p:txBody>
      </p:sp>
      <p:sp>
        <p:nvSpPr>
          <p:cNvPr id="231" name="Google Shape;231;p34"/>
          <p:cNvSpPr/>
          <p:nvPr/>
        </p:nvSpPr>
        <p:spPr>
          <a:xfrm>
            <a:off x="417761" y="1219796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CSS 3</a:t>
            </a:r>
            <a:endParaRPr b="0" i="0" sz="700" u="none" cap="none" strike="noStrike"/>
          </a:p>
        </p:txBody>
      </p:sp>
      <p:sp>
        <p:nvSpPr>
          <p:cNvPr id="232" name="Google Shape;232;p34"/>
          <p:cNvSpPr/>
          <p:nvPr/>
        </p:nvSpPr>
        <p:spPr>
          <a:xfrm>
            <a:off x="417761" y="1421755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0" i="0" sz="700" u="none" cap="none" strike="noStrike"/>
          </a:p>
        </p:txBody>
      </p:sp>
      <p:sp>
        <p:nvSpPr>
          <p:cNvPr id="233" name="Google Shape;233;p34"/>
          <p:cNvSpPr/>
          <p:nvPr/>
        </p:nvSpPr>
        <p:spPr>
          <a:xfrm>
            <a:off x="417761" y="1623715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Java 17</a:t>
            </a:r>
            <a:endParaRPr b="0" i="0" sz="700" u="none" cap="none" strike="noStrike"/>
          </a:p>
        </p:txBody>
      </p:sp>
      <p:sp>
        <p:nvSpPr>
          <p:cNvPr id="234" name="Google Shape;234;p34"/>
          <p:cNvSpPr/>
          <p:nvPr/>
        </p:nvSpPr>
        <p:spPr>
          <a:xfrm>
            <a:off x="3185666" y="722858"/>
            <a:ext cx="2772668" cy="1144265"/>
          </a:xfrm>
          <a:prstGeom prst="roundRect">
            <a:avLst>
              <a:gd fmla="val 3369" name="adj"/>
            </a:avLst>
          </a:prstGeom>
          <a:solidFill>
            <a:schemeClr val="lt2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3998268" y="819373"/>
            <a:ext cx="1147465" cy="14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aleway"/>
              <a:buNone/>
            </a:pPr>
            <a:r>
              <a:rPr b="1" i="0" lang="ko" sz="9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Tool</a:t>
            </a:r>
            <a:endParaRPr b="0" i="0" sz="900" u="none" cap="none" strike="noStrike"/>
          </a:p>
        </p:txBody>
      </p:sp>
      <p:sp>
        <p:nvSpPr>
          <p:cNvPr id="236" name="Google Shape;236;p34"/>
          <p:cNvSpPr/>
          <p:nvPr/>
        </p:nvSpPr>
        <p:spPr>
          <a:xfrm>
            <a:off x="3282181" y="1017836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Eclipse IDS</a:t>
            </a:r>
            <a:endParaRPr b="0" i="0" sz="700" u="none" cap="none" strike="noStrike"/>
          </a:p>
        </p:txBody>
      </p:sp>
      <p:sp>
        <p:nvSpPr>
          <p:cNvPr id="237" name="Google Shape;237;p34"/>
          <p:cNvSpPr/>
          <p:nvPr/>
        </p:nvSpPr>
        <p:spPr>
          <a:xfrm>
            <a:off x="3282181" y="1219796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Spring Tool Suite 4</a:t>
            </a:r>
            <a:endParaRPr b="0" i="0" sz="700" u="none" cap="none" strike="noStrike"/>
          </a:p>
        </p:txBody>
      </p:sp>
      <p:sp>
        <p:nvSpPr>
          <p:cNvPr id="238" name="Google Shape;238;p34"/>
          <p:cNvSpPr/>
          <p:nvPr/>
        </p:nvSpPr>
        <p:spPr>
          <a:xfrm>
            <a:off x="3282181" y="1421755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DBeaber</a:t>
            </a:r>
            <a:endParaRPr b="0" i="0" sz="700" u="none" cap="none" strike="noStrike"/>
          </a:p>
        </p:txBody>
      </p:sp>
      <p:sp>
        <p:nvSpPr>
          <p:cNvPr id="239" name="Google Shape;239;p34"/>
          <p:cNvSpPr/>
          <p:nvPr/>
        </p:nvSpPr>
        <p:spPr>
          <a:xfrm>
            <a:off x="3282181" y="1623715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eXERD</a:t>
            </a:r>
            <a:endParaRPr b="0" i="0" sz="700" u="none" cap="none" strike="noStrike"/>
          </a:p>
        </p:txBody>
      </p:sp>
      <p:sp>
        <p:nvSpPr>
          <p:cNvPr id="240" name="Google Shape;240;p34"/>
          <p:cNvSpPr/>
          <p:nvPr/>
        </p:nvSpPr>
        <p:spPr>
          <a:xfrm>
            <a:off x="6050086" y="722858"/>
            <a:ext cx="2772668" cy="1144265"/>
          </a:xfrm>
          <a:prstGeom prst="roundRect">
            <a:avLst>
              <a:gd fmla="val 3369" name="adj"/>
            </a:avLst>
          </a:prstGeom>
          <a:solidFill>
            <a:schemeClr val="lt2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6862688" y="819373"/>
            <a:ext cx="1147465" cy="14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aleway"/>
              <a:buNone/>
            </a:pPr>
            <a:r>
              <a:rPr b="1" i="0" lang="ko" sz="9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DB &amp; Server</a:t>
            </a:r>
            <a:endParaRPr b="0" i="0" sz="900" u="none" cap="none" strike="noStrike"/>
          </a:p>
        </p:txBody>
      </p:sp>
      <p:sp>
        <p:nvSpPr>
          <p:cNvPr id="242" name="Google Shape;242;p34"/>
          <p:cNvSpPr/>
          <p:nvPr/>
        </p:nvSpPr>
        <p:spPr>
          <a:xfrm>
            <a:off x="6146601" y="1017836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Oracle 11g</a:t>
            </a:r>
            <a:endParaRPr b="0" i="0" sz="700" u="none" cap="none" strike="noStrike"/>
          </a:p>
        </p:txBody>
      </p:sp>
      <p:sp>
        <p:nvSpPr>
          <p:cNvPr id="243" name="Google Shape;243;p34"/>
          <p:cNvSpPr/>
          <p:nvPr/>
        </p:nvSpPr>
        <p:spPr>
          <a:xfrm>
            <a:off x="6146601" y="1219796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Apache Tomcat 9.0</a:t>
            </a:r>
            <a:endParaRPr b="0" i="0" sz="700" u="none" cap="none" strike="noStrike"/>
          </a:p>
        </p:txBody>
      </p:sp>
      <p:sp>
        <p:nvSpPr>
          <p:cNvPr id="244" name="Google Shape;244;p34"/>
          <p:cNvSpPr/>
          <p:nvPr/>
        </p:nvSpPr>
        <p:spPr>
          <a:xfrm>
            <a:off x="321246" y="1958876"/>
            <a:ext cx="2772668" cy="1144265"/>
          </a:xfrm>
          <a:prstGeom prst="roundRect">
            <a:avLst>
              <a:gd fmla="val 3369" name="adj"/>
            </a:avLst>
          </a:prstGeom>
          <a:solidFill>
            <a:schemeClr val="lt2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1133847" y="2055391"/>
            <a:ext cx="1147465" cy="14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aleway"/>
              <a:buNone/>
            </a:pPr>
            <a:r>
              <a:rPr b="1" i="0" lang="ko" sz="9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Framework</a:t>
            </a:r>
            <a:endParaRPr b="0" i="0" sz="900" u="none" cap="none" strike="noStrike"/>
          </a:p>
        </p:txBody>
      </p:sp>
      <p:sp>
        <p:nvSpPr>
          <p:cNvPr id="246" name="Google Shape;246;p34"/>
          <p:cNvSpPr/>
          <p:nvPr/>
        </p:nvSpPr>
        <p:spPr>
          <a:xfrm>
            <a:off x="417761" y="2253853"/>
            <a:ext cx="2579638" cy="14689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SpringFramwork</a:t>
            </a:r>
            <a:endParaRPr b="0" i="0" sz="700" u="none" cap="none" strike="noStrike"/>
          </a:p>
        </p:txBody>
      </p:sp>
      <p:sp>
        <p:nvSpPr>
          <p:cNvPr id="247" name="Google Shape;247;p34"/>
          <p:cNvSpPr/>
          <p:nvPr/>
        </p:nvSpPr>
        <p:spPr>
          <a:xfrm>
            <a:off x="417761" y="2455813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Mybatis 3.0</a:t>
            </a:r>
            <a:endParaRPr b="0" i="0" sz="700" u="none" cap="none" strike="noStrike"/>
          </a:p>
        </p:txBody>
      </p:sp>
      <p:sp>
        <p:nvSpPr>
          <p:cNvPr id="248" name="Google Shape;248;p34"/>
          <p:cNvSpPr/>
          <p:nvPr/>
        </p:nvSpPr>
        <p:spPr>
          <a:xfrm>
            <a:off x="417761" y="2657773"/>
            <a:ext cx="2579638" cy="14689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AJAX</a:t>
            </a:r>
            <a:endParaRPr b="0" i="0" sz="700" u="none" cap="none" strike="noStrike"/>
          </a:p>
        </p:txBody>
      </p:sp>
      <p:sp>
        <p:nvSpPr>
          <p:cNvPr id="249" name="Google Shape;249;p34"/>
          <p:cNvSpPr/>
          <p:nvPr/>
        </p:nvSpPr>
        <p:spPr>
          <a:xfrm>
            <a:off x="417761" y="2859733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Bootstrap 5</a:t>
            </a:r>
            <a:endParaRPr b="0" i="0" sz="700" u="none" cap="none" strike="noStrike"/>
          </a:p>
        </p:txBody>
      </p:sp>
      <p:sp>
        <p:nvSpPr>
          <p:cNvPr id="250" name="Google Shape;250;p34"/>
          <p:cNvSpPr/>
          <p:nvPr/>
        </p:nvSpPr>
        <p:spPr>
          <a:xfrm>
            <a:off x="3185666" y="1940013"/>
            <a:ext cx="2772600" cy="1144200"/>
          </a:xfrm>
          <a:prstGeom prst="roundRect">
            <a:avLst>
              <a:gd fmla="val 3369" name="adj"/>
            </a:avLst>
          </a:prstGeom>
          <a:solidFill>
            <a:schemeClr val="lt2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3998268" y="2055391"/>
            <a:ext cx="1147465" cy="14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aleway"/>
              <a:buNone/>
            </a:pPr>
            <a:r>
              <a:rPr b="1" i="0" lang="ko" sz="9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API</a:t>
            </a:r>
            <a:endParaRPr b="0" i="0" sz="900" u="none" cap="none" strike="noStrike"/>
          </a:p>
        </p:txBody>
      </p:sp>
      <p:sp>
        <p:nvSpPr>
          <p:cNvPr id="252" name="Google Shape;252;p34"/>
          <p:cNvSpPr/>
          <p:nvPr/>
        </p:nvSpPr>
        <p:spPr>
          <a:xfrm>
            <a:off x="3282181" y="2253853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Jquery 3.7.1</a:t>
            </a:r>
            <a:endParaRPr b="0" i="0" sz="700" u="none" cap="none" strike="noStrike"/>
          </a:p>
        </p:txBody>
      </p:sp>
      <p:sp>
        <p:nvSpPr>
          <p:cNvPr id="253" name="Google Shape;253;p34"/>
          <p:cNvSpPr/>
          <p:nvPr/>
        </p:nvSpPr>
        <p:spPr>
          <a:xfrm>
            <a:off x="3282181" y="2455813"/>
            <a:ext cx="2579638" cy="146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Full Calendar 5.11.5</a:t>
            </a:r>
            <a:endParaRPr b="0" i="0" sz="700" u="none" cap="none" strike="noStrike"/>
          </a:p>
        </p:txBody>
      </p:sp>
      <p:sp>
        <p:nvSpPr>
          <p:cNvPr id="254" name="Google Shape;254;p34"/>
          <p:cNvSpPr/>
          <p:nvPr/>
        </p:nvSpPr>
        <p:spPr>
          <a:xfrm>
            <a:off x="6050086" y="1958876"/>
            <a:ext cx="2772668" cy="1144265"/>
          </a:xfrm>
          <a:prstGeom prst="roundRect">
            <a:avLst>
              <a:gd fmla="val 3369" name="adj"/>
            </a:avLst>
          </a:prstGeom>
          <a:solidFill>
            <a:schemeClr val="lt2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6862688" y="2055391"/>
            <a:ext cx="1147465" cy="14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aleway"/>
              <a:buNone/>
            </a:pPr>
            <a:r>
              <a:rPr b="1" i="0" lang="ko" sz="9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OS</a:t>
            </a:r>
            <a:endParaRPr b="0" i="0" sz="900" u="none" cap="none" strike="noStrike"/>
          </a:p>
        </p:txBody>
      </p:sp>
      <p:sp>
        <p:nvSpPr>
          <p:cNvPr id="256" name="Google Shape;256;p34"/>
          <p:cNvSpPr/>
          <p:nvPr/>
        </p:nvSpPr>
        <p:spPr>
          <a:xfrm>
            <a:off x="6146601" y="2253853"/>
            <a:ext cx="2579638" cy="14689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700"/>
              <a:buFont typeface="Roboto"/>
              <a:buNone/>
            </a:pPr>
            <a:r>
              <a:rPr b="0" i="0" lang="ko" sz="7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Window 10</a:t>
            </a:r>
            <a:endParaRPr b="0" i="0" sz="700" u="none" cap="none" strike="noStrike"/>
          </a:p>
        </p:txBody>
      </p:sp>
      <p:pic>
        <p:nvPicPr>
          <p:cNvPr descr="preencoded.png"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257" y="3309566"/>
            <a:ext cx="525289" cy="525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8529" y="3309566"/>
            <a:ext cx="515020" cy="515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799" y="3309566"/>
            <a:ext cx="5048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1893" y="3309566"/>
            <a:ext cx="912838" cy="51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7527" y="4144491"/>
            <a:ext cx="5048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01057" y="4144491"/>
            <a:ext cx="770037" cy="478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8502" y="4144491"/>
            <a:ext cx="1267421" cy="666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42163" y="4144491"/>
            <a:ext cx="632371" cy="533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66" name="Google Shape;266;p34"/>
            <p:cNvPicPr preferRelativeResize="0"/>
            <p:nvPr/>
          </p:nvPicPr>
          <p:blipFill rotWithShape="1">
            <a:blip r:embed="rId11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개발환경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38" y="2005850"/>
            <a:ext cx="4079626" cy="11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88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88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808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 수익지출 기록 테이블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cookiejangbu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jid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CONSTRAINT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cookiejangbu_empno_pk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FOREIGN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8E00C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cookieemp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empno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spinfo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cost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plormi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varchar2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writedte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ko" sz="900" u="sng">
                <a:solidFill>
                  <a:srgbClr val="00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ncost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00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90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FF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9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SEQUENCE</a:t>
            </a:r>
            <a:r>
              <a:rPr lang="ko"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cookiejangbuseq</a:t>
            </a:r>
            <a:r>
              <a:rPr lang="ko" sz="90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9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88"/>
          <p:cNvSpPr txBox="1"/>
          <p:nvPr/>
        </p:nvSpPr>
        <p:spPr>
          <a:xfrm>
            <a:off x="4637125" y="656125"/>
            <a:ext cx="41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게시글 첨부파일, 확인여부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74" name="Google Shape;1274;p88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275" name="Google Shape;1275;p88"/>
            <p:cNvPicPr preferRelativeResize="0"/>
            <p:nvPr/>
          </p:nvPicPr>
          <p:blipFill rotWithShape="1">
            <a:blip r:embed="rId4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6" name="Google Shape;1276;p8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8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78" name="Google Shape;1278;p88"/>
          <p:cNvSpPr/>
          <p:nvPr/>
        </p:nvSpPr>
        <p:spPr>
          <a:xfrm>
            <a:off x="2661725" y="2005850"/>
            <a:ext cx="1783800" cy="11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9" name="Google Shape;1279;p88"/>
          <p:cNvSpPr txBox="1"/>
          <p:nvPr>
            <p:ph type="title"/>
          </p:nvPr>
        </p:nvSpPr>
        <p:spPr>
          <a:xfrm>
            <a:off x="235500" y="673625"/>
            <a:ext cx="4125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시스템/인사/재무관리(작성자: 유찬우)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89"/>
          <p:cNvSpPr txBox="1"/>
          <p:nvPr>
            <p:ph type="title"/>
          </p:nvPr>
        </p:nvSpPr>
        <p:spPr>
          <a:xfrm>
            <a:off x="235500" y="673625"/>
            <a:ext cx="4125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주문/입출고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관리(작성자: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석송이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5" name="Google Shape;1285;p89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89"/>
          <p:cNvSpPr txBox="1"/>
          <p:nvPr/>
        </p:nvSpPr>
        <p:spPr>
          <a:xfrm>
            <a:off x="7075525" y="656125"/>
            <a:ext cx="20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전체 논리설계도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87" name="Google Shape;1287;p89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288" name="Google Shape;1288;p8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9" name="Google Shape;1289;p8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8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91" name="Google Shape;12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75" y="1152475"/>
            <a:ext cx="3071725" cy="35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90"/>
          <p:cNvSpPr txBox="1"/>
          <p:nvPr>
            <p:ph type="title"/>
          </p:nvPr>
        </p:nvSpPr>
        <p:spPr>
          <a:xfrm>
            <a:off x="235500" y="673625"/>
            <a:ext cx="3255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주문관리(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석송이)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7" name="Google Shape;1297;p90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298" name="Google Shape;1298;p90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90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고객테이블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00" name="Google Shape;1300;p90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301" name="Google Shape;1301;p9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2" name="Google Shape;1302;p9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9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04" name="Google Shape;1304;p90"/>
          <p:cNvSpPr txBox="1"/>
          <p:nvPr/>
        </p:nvSpPr>
        <p:spPr>
          <a:xfrm>
            <a:off x="4754125" y="1514425"/>
            <a:ext cx="4035300" cy="1926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808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--고객테이블</a:t>
            </a:r>
            <a:endParaRPr b="1" sz="1200">
              <a:solidFill>
                <a:srgbClr val="80808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CREATE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TABLE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200">
                <a:solidFill>
                  <a:srgbClr val="8E00C6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customer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endParaRPr b="1" sz="12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ko" sz="1200" u="sng">
                <a:solidFill>
                  <a:srgbClr val="00646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num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number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lang="ko" sz="1200">
                <a:solidFill>
                  <a:srgbClr val="00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lang="ko" sz="1200">
                <a:solidFill>
                  <a:srgbClr val="00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</a:t>
            </a:r>
            <a:endParaRPr b="1" sz="12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ko" sz="1200" u="sng">
                <a:solidFill>
                  <a:srgbClr val="00646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cname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200" u="sng">
                <a:solidFill>
                  <a:srgbClr val="000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varchar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lang="ko" sz="1200">
                <a:solidFill>
                  <a:srgbClr val="00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50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</a:t>
            </a:r>
            <a:r>
              <a:rPr b="1" lang="ko" sz="1200">
                <a:solidFill>
                  <a:srgbClr val="808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--거래처명</a:t>
            </a:r>
            <a:endParaRPr b="1" sz="1200">
              <a:solidFill>
                <a:srgbClr val="80808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ko" sz="1200">
                <a:solidFill>
                  <a:srgbClr val="00646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manager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200" u="sng">
                <a:solidFill>
                  <a:srgbClr val="000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varchar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lang="ko" sz="1200">
                <a:solidFill>
                  <a:srgbClr val="00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50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</a:t>
            </a:r>
            <a:r>
              <a:rPr b="1" lang="ko" sz="1200">
                <a:solidFill>
                  <a:srgbClr val="808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--담당자명</a:t>
            </a:r>
            <a:endParaRPr b="1" sz="1200">
              <a:solidFill>
                <a:srgbClr val="80808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ko" sz="1200">
                <a:solidFill>
                  <a:srgbClr val="00646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contact_number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number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lang="ko" sz="1200">
                <a:solidFill>
                  <a:srgbClr val="00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lang="ko" sz="1200">
                <a:solidFill>
                  <a:srgbClr val="00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),</a:t>
            </a:r>
            <a:r>
              <a:rPr b="1" lang="ko" sz="1200">
                <a:solidFill>
                  <a:srgbClr val="808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--전화번호</a:t>
            </a:r>
            <a:endParaRPr b="1" sz="1200">
              <a:solidFill>
                <a:srgbClr val="80808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ko" sz="1200">
                <a:solidFill>
                  <a:srgbClr val="006464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200" u="sng">
                <a:solidFill>
                  <a:srgbClr val="00008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varchar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lang="ko" sz="1200">
                <a:solidFill>
                  <a:srgbClr val="0000F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50</a:t>
            </a: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b="1" sz="12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b="1" lang="ko" sz="12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;</a:t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5" name="Google Shape;130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675" y="1152475"/>
            <a:ext cx="2199775" cy="36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90"/>
          <p:cNvSpPr/>
          <p:nvPr/>
        </p:nvSpPr>
        <p:spPr>
          <a:xfrm>
            <a:off x="1901825" y="1333900"/>
            <a:ext cx="1255500" cy="129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1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312" name="Google Shape;1312;p91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91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314" name="Google Shape;1314;p9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5" name="Google Shape;1315;p9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9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17" name="Google Shape;1317;p91"/>
          <p:cNvSpPr txBox="1"/>
          <p:nvPr/>
        </p:nvSpPr>
        <p:spPr>
          <a:xfrm>
            <a:off x="4754125" y="1514425"/>
            <a:ext cx="4035300" cy="322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--주문테이블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TABLE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8E00C6"/>
                </a:solidFill>
                <a:highlight>
                  <a:srgbClr val="FFFFFF"/>
                </a:highlight>
              </a:rPr>
              <a:t>order01</a:t>
            </a:r>
            <a:r>
              <a:rPr lang="ko" sz="1200">
                <a:highlight>
                  <a:srgbClr val="FFFFFF"/>
                </a:highlight>
              </a:rPr>
              <a:t>(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order_no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PRIMARY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ko" sz="1200">
                <a:highlight>
                  <a:srgbClr val="FFFFFF"/>
                </a:highlight>
              </a:rPr>
              <a:t>,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 u="sng">
                <a:solidFill>
                  <a:srgbClr val="006464"/>
                </a:solidFill>
                <a:highlight>
                  <a:srgbClr val="FFFFFF"/>
                </a:highlight>
              </a:rPr>
              <a:t>num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 , 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--고객테이블참조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NO</a:t>
            </a:r>
            <a:r>
              <a:rPr lang="ko" sz="1200">
                <a:highlight>
                  <a:srgbClr val="FFFFFF"/>
                </a:highlight>
              </a:rPr>
              <a:t> 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 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--제품테이블참조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order_dte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date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--주문날짜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order_cnt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30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--주문수량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 u="sng">
                <a:solidFill>
                  <a:srgbClr val="006464"/>
                </a:solidFill>
                <a:highlight>
                  <a:srgbClr val="FFFFFF"/>
                </a:highlight>
              </a:rPr>
              <a:t>tot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30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--주문금액총계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due_dte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varchar2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50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--납기일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CONSTRAINT</a:t>
            </a:r>
            <a:r>
              <a:rPr lang="ko" sz="1200">
                <a:highlight>
                  <a:srgbClr val="FFFFFF"/>
                </a:highlight>
              </a:rPr>
              <a:t> order01_no_fk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FOREIGN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no</a:t>
            </a:r>
            <a:r>
              <a:rPr lang="ko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REFERENCES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8E00C6"/>
                </a:solidFill>
                <a:highlight>
                  <a:srgbClr val="FFFFFF"/>
                </a:highlight>
              </a:rPr>
              <a:t>product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no</a:t>
            </a:r>
            <a:r>
              <a:rPr lang="ko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)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2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808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8" name="Google Shape;1318;p91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주문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9" name="Google Shape;1319;p91"/>
          <p:cNvSpPr txBox="1"/>
          <p:nvPr>
            <p:ph type="title"/>
          </p:nvPr>
        </p:nvSpPr>
        <p:spPr>
          <a:xfrm>
            <a:off x="235500" y="673625"/>
            <a:ext cx="3255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주문관리(작성자: 석송이)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0" name="Google Shape;132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675" y="1152475"/>
            <a:ext cx="2199775" cy="36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91"/>
          <p:cNvSpPr/>
          <p:nvPr/>
        </p:nvSpPr>
        <p:spPr>
          <a:xfrm>
            <a:off x="1863575" y="2986725"/>
            <a:ext cx="1345800" cy="175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2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327" name="Google Shape;1327;p92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92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329" name="Google Shape;1329;p9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0" name="Google Shape;1330;p9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9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32" name="Google Shape;1332;p92"/>
          <p:cNvSpPr txBox="1"/>
          <p:nvPr/>
        </p:nvSpPr>
        <p:spPr>
          <a:xfrm>
            <a:off x="4754125" y="1133425"/>
            <a:ext cx="4035300" cy="3561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808080"/>
                </a:solidFill>
                <a:highlight>
                  <a:srgbClr val="FFFFFF"/>
                </a:highlight>
              </a:rPr>
              <a:t>--원재료테이블</a:t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TABLE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lang="ko" sz="1100">
                <a:solidFill>
                  <a:srgbClr val="8E00C6"/>
                </a:solidFill>
                <a:highlight>
                  <a:srgbClr val="FFFFFF"/>
                </a:highlight>
              </a:rPr>
              <a:t>material</a:t>
            </a:r>
            <a:r>
              <a:rPr lang="ko" sz="1100">
                <a:highlight>
                  <a:srgbClr val="FFFFFF"/>
                </a:highlight>
              </a:rPr>
              <a:t>(</a:t>
            </a:r>
            <a:endParaRPr sz="11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	</a:t>
            </a:r>
            <a:r>
              <a:rPr lang="ko" sz="1100" u="sng">
                <a:solidFill>
                  <a:srgbClr val="006464"/>
                </a:solidFill>
                <a:highlight>
                  <a:srgbClr val="FFFFFF"/>
                </a:highlight>
              </a:rPr>
              <a:t>mnum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100">
                <a:highlight>
                  <a:srgbClr val="FFFFFF"/>
                </a:highlight>
              </a:rPr>
              <a:t>(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100">
                <a:highlight>
                  <a:srgbClr val="FFFFFF"/>
                </a:highlight>
              </a:rPr>
              <a:t>,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100">
                <a:highlight>
                  <a:srgbClr val="FFFFFF"/>
                </a:highlight>
              </a:rPr>
              <a:t>),</a:t>
            </a:r>
            <a:endParaRPr sz="11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	</a:t>
            </a:r>
            <a:r>
              <a:rPr lang="ko" sz="1100" u="sng">
                <a:solidFill>
                  <a:srgbClr val="006464"/>
                </a:solidFill>
                <a:highlight>
                  <a:srgbClr val="FFFFFF"/>
                </a:highlight>
              </a:rPr>
              <a:t>mname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varchar2</a:t>
            </a:r>
            <a:r>
              <a:rPr lang="ko" sz="1100">
                <a:highlight>
                  <a:srgbClr val="FFFFFF"/>
                </a:highlight>
              </a:rPr>
              <a:t>(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50</a:t>
            </a:r>
            <a:r>
              <a:rPr lang="ko" sz="1100">
                <a:highlight>
                  <a:srgbClr val="FFFFFF"/>
                </a:highlight>
              </a:rPr>
              <a:t>),</a:t>
            </a:r>
            <a:r>
              <a:rPr lang="ko" sz="1100">
                <a:solidFill>
                  <a:srgbClr val="808080"/>
                </a:solidFill>
                <a:highlight>
                  <a:srgbClr val="FFFFFF"/>
                </a:highlight>
              </a:rPr>
              <a:t>--원재료명</a:t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	</a:t>
            </a:r>
            <a:r>
              <a:rPr lang="ko" sz="1100">
                <a:solidFill>
                  <a:srgbClr val="006464"/>
                </a:solidFill>
                <a:highlight>
                  <a:srgbClr val="FFFFFF"/>
                </a:highlight>
              </a:rPr>
              <a:t>unit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varchar2</a:t>
            </a:r>
            <a:r>
              <a:rPr lang="ko" sz="1100">
                <a:highlight>
                  <a:srgbClr val="FFFFFF"/>
                </a:highlight>
              </a:rPr>
              <a:t>(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20</a:t>
            </a:r>
            <a:r>
              <a:rPr lang="ko" sz="1100">
                <a:highlight>
                  <a:srgbClr val="FFFFFF"/>
                </a:highlight>
              </a:rPr>
              <a:t>),</a:t>
            </a:r>
            <a:r>
              <a:rPr lang="ko" sz="1100">
                <a:solidFill>
                  <a:srgbClr val="808080"/>
                </a:solidFill>
                <a:highlight>
                  <a:srgbClr val="FFFFFF"/>
                </a:highlight>
              </a:rPr>
              <a:t>--단위</a:t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	</a:t>
            </a:r>
            <a:r>
              <a:rPr lang="ko" sz="1100" u="sng">
                <a:solidFill>
                  <a:srgbClr val="006464"/>
                </a:solidFill>
                <a:highlight>
                  <a:srgbClr val="FFFFFF"/>
                </a:highlight>
              </a:rPr>
              <a:t>mprice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100">
                <a:highlight>
                  <a:srgbClr val="FFFFFF"/>
                </a:highlight>
              </a:rPr>
              <a:t>(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20</a:t>
            </a:r>
            <a:r>
              <a:rPr lang="ko" sz="1100">
                <a:highlight>
                  <a:srgbClr val="FFFFFF"/>
                </a:highlight>
              </a:rPr>
              <a:t>,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100">
                <a:highlight>
                  <a:srgbClr val="FFFFFF"/>
                </a:highlight>
              </a:rPr>
              <a:t>)	</a:t>
            </a:r>
            <a:r>
              <a:rPr lang="ko" sz="1100">
                <a:solidFill>
                  <a:srgbClr val="808080"/>
                </a:solidFill>
                <a:highlight>
                  <a:srgbClr val="FFFFFF"/>
                </a:highlight>
              </a:rPr>
              <a:t>--가격</a:t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)</a:t>
            </a:r>
            <a:r>
              <a:rPr lang="ko" sz="11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1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808080"/>
                </a:solidFill>
                <a:highlight>
                  <a:srgbClr val="FFFFFF"/>
                </a:highlight>
              </a:rPr>
              <a:t>--제품테이블</a:t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TABLE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lang="ko" sz="1100">
                <a:solidFill>
                  <a:srgbClr val="8E00C6"/>
                </a:solidFill>
                <a:highlight>
                  <a:srgbClr val="FFFFFF"/>
                </a:highlight>
              </a:rPr>
              <a:t>product</a:t>
            </a:r>
            <a:r>
              <a:rPr lang="ko" sz="1100">
                <a:highlight>
                  <a:srgbClr val="FFFFFF"/>
                </a:highlight>
              </a:rPr>
              <a:t>(</a:t>
            </a:r>
            <a:endParaRPr sz="11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	</a:t>
            </a:r>
            <a:r>
              <a:rPr lang="ko" sz="1100">
                <a:solidFill>
                  <a:srgbClr val="006464"/>
                </a:solidFill>
                <a:highlight>
                  <a:srgbClr val="FFFFFF"/>
                </a:highlight>
              </a:rPr>
              <a:t>NO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100">
                <a:highlight>
                  <a:srgbClr val="FFFFFF"/>
                </a:highlight>
              </a:rPr>
              <a:t>(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100">
                <a:highlight>
                  <a:srgbClr val="FFFFFF"/>
                </a:highlight>
              </a:rPr>
              <a:t>,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100">
                <a:highlight>
                  <a:srgbClr val="FFFFFF"/>
                </a:highlight>
              </a:rPr>
              <a:t>),</a:t>
            </a:r>
            <a:endParaRPr sz="11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	</a:t>
            </a:r>
            <a:r>
              <a:rPr lang="ko" sz="1100" u="sng">
                <a:solidFill>
                  <a:srgbClr val="006464"/>
                </a:solidFill>
                <a:highlight>
                  <a:srgbClr val="FFFFFF"/>
                </a:highlight>
              </a:rPr>
              <a:t>pname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varchar2</a:t>
            </a:r>
            <a:r>
              <a:rPr lang="ko" sz="1100">
                <a:highlight>
                  <a:srgbClr val="FFFFFF"/>
                </a:highlight>
              </a:rPr>
              <a:t>(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50</a:t>
            </a:r>
            <a:r>
              <a:rPr lang="ko" sz="1100">
                <a:highlight>
                  <a:srgbClr val="FFFFFF"/>
                </a:highlight>
              </a:rPr>
              <a:t>),</a:t>
            </a:r>
            <a:r>
              <a:rPr lang="ko" sz="1100">
                <a:solidFill>
                  <a:srgbClr val="808080"/>
                </a:solidFill>
                <a:highlight>
                  <a:srgbClr val="FFFFFF"/>
                </a:highlight>
              </a:rPr>
              <a:t>--제품명</a:t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	</a:t>
            </a:r>
            <a:r>
              <a:rPr lang="ko" sz="1100">
                <a:solidFill>
                  <a:srgbClr val="006464"/>
                </a:solidFill>
                <a:highlight>
                  <a:srgbClr val="FFFFFF"/>
                </a:highlight>
              </a:rPr>
              <a:t>unit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varchar2</a:t>
            </a:r>
            <a:r>
              <a:rPr lang="ko" sz="1100">
                <a:highlight>
                  <a:srgbClr val="FFFFFF"/>
                </a:highlight>
              </a:rPr>
              <a:t>(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20</a:t>
            </a:r>
            <a:r>
              <a:rPr lang="ko" sz="1100">
                <a:highlight>
                  <a:srgbClr val="FFFFFF"/>
                </a:highlight>
              </a:rPr>
              <a:t>),</a:t>
            </a:r>
            <a:r>
              <a:rPr lang="ko" sz="1100">
                <a:solidFill>
                  <a:srgbClr val="808080"/>
                </a:solidFill>
                <a:highlight>
                  <a:srgbClr val="FFFFFF"/>
                </a:highlight>
              </a:rPr>
              <a:t>--단위</a:t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	</a:t>
            </a:r>
            <a:r>
              <a:rPr lang="ko" sz="1100">
                <a:solidFill>
                  <a:srgbClr val="006464"/>
                </a:solidFill>
                <a:highlight>
                  <a:srgbClr val="FFFFFF"/>
                </a:highlight>
              </a:rPr>
              <a:t>price</a:t>
            </a:r>
            <a:r>
              <a:rPr lang="ko" sz="1100">
                <a:highlight>
                  <a:srgbClr val="FFFFFF"/>
                </a:highlight>
              </a:rPr>
              <a:t> </a:t>
            </a:r>
            <a:r>
              <a:rPr b="1" lang="ko" sz="11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100">
                <a:highlight>
                  <a:srgbClr val="FFFFFF"/>
                </a:highlight>
              </a:rPr>
              <a:t>(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20</a:t>
            </a:r>
            <a:r>
              <a:rPr lang="ko" sz="1100">
                <a:highlight>
                  <a:srgbClr val="FFFFFF"/>
                </a:highlight>
              </a:rPr>
              <a:t>,</a:t>
            </a:r>
            <a:r>
              <a:rPr lang="ko" sz="11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100">
                <a:highlight>
                  <a:srgbClr val="FFFFFF"/>
                </a:highlight>
              </a:rPr>
              <a:t>)	</a:t>
            </a:r>
            <a:r>
              <a:rPr lang="ko" sz="1100">
                <a:solidFill>
                  <a:srgbClr val="808080"/>
                </a:solidFill>
                <a:highlight>
                  <a:srgbClr val="FFFFFF"/>
                </a:highlight>
              </a:rPr>
              <a:t>--가격</a:t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FFFFFF"/>
                </a:highlight>
              </a:rPr>
              <a:t>)</a:t>
            </a:r>
            <a:r>
              <a:rPr lang="ko" sz="11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1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80808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3" name="Google Shape;1333;p92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원재료/제품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4" name="Google Shape;1334;p92"/>
          <p:cNvSpPr txBox="1"/>
          <p:nvPr>
            <p:ph type="title"/>
          </p:nvPr>
        </p:nvSpPr>
        <p:spPr>
          <a:xfrm>
            <a:off x="235500" y="673625"/>
            <a:ext cx="3255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입출고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관리(작성자: 석송이)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5" name="Google Shape;133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1447786"/>
            <a:ext cx="4035299" cy="304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92"/>
          <p:cNvSpPr/>
          <p:nvPr/>
        </p:nvSpPr>
        <p:spPr>
          <a:xfrm>
            <a:off x="3074000" y="1407825"/>
            <a:ext cx="1159800" cy="101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7" name="Google Shape;1337;p92"/>
          <p:cNvSpPr/>
          <p:nvPr/>
        </p:nvSpPr>
        <p:spPr>
          <a:xfrm>
            <a:off x="1016600" y="1407825"/>
            <a:ext cx="1159800" cy="101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93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343" name="Google Shape;1343;p93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93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345" name="Google Shape;1345;p9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6" name="Google Shape;1346;p9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9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48" name="Google Shape;1348;p93"/>
          <p:cNvSpPr txBox="1"/>
          <p:nvPr/>
        </p:nvSpPr>
        <p:spPr>
          <a:xfrm>
            <a:off x="4754125" y="1133425"/>
            <a:ext cx="4035300" cy="359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--원재료입출고기록테이블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TABLE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8E00C6"/>
                </a:solidFill>
                <a:highlight>
                  <a:srgbClr val="FFFFFF"/>
                </a:highlight>
              </a:rPr>
              <a:t>material_mng</a:t>
            </a:r>
            <a:r>
              <a:rPr lang="ko" sz="1200">
                <a:highlight>
                  <a:srgbClr val="FFFFFF"/>
                </a:highlight>
              </a:rPr>
              <a:t>(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mng_no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PRIMARY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ko" sz="1200">
                <a:highlight>
                  <a:srgbClr val="FFFFFF"/>
                </a:highlight>
              </a:rPr>
              <a:t>,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 u="sng">
                <a:solidFill>
                  <a:srgbClr val="006464"/>
                </a:solidFill>
                <a:highlight>
                  <a:srgbClr val="FFFFFF"/>
                </a:highlight>
              </a:rPr>
              <a:t>mnum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--원재료코드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inc_rels_cnt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20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--입출고절대수량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inc_rels_sort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--입출고구분 입고1 /출고2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curr_tot_stock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30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--현재재고량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inc_rels_dte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DATE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--날짜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CONSTRAINT</a:t>
            </a:r>
            <a:r>
              <a:rPr lang="ko" sz="1200">
                <a:highlight>
                  <a:srgbClr val="FFFFFF"/>
                </a:highlight>
              </a:rPr>
              <a:t> material_mng_fk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FOREIGN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 u="sng">
                <a:solidFill>
                  <a:srgbClr val="006464"/>
                </a:solidFill>
                <a:highlight>
                  <a:srgbClr val="FFFFFF"/>
                </a:highlight>
              </a:rPr>
              <a:t>mnum</a:t>
            </a:r>
            <a:r>
              <a:rPr lang="ko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REFERENCES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8E00C6"/>
                </a:solidFill>
                <a:highlight>
                  <a:srgbClr val="FFFFFF"/>
                </a:highlight>
              </a:rPr>
              <a:t>material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 u="sng">
                <a:solidFill>
                  <a:srgbClr val="006464"/>
                </a:solidFill>
                <a:highlight>
                  <a:srgbClr val="FFFFFF"/>
                </a:highlight>
              </a:rPr>
              <a:t>mnum</a:t>
            </a:r>
            <a:r>
              <a:rPr lang="ko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)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2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80808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9" name="Google Shape;1349;p93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원재료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입출고 기록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테이블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0" name="Google Shape;1350;p93"/>
          <p:cNvSpPr txBox="1"/>
          <p:nvPr>
            <p:ph type="title"/>
          </p:nvPr>
        </p:nvSpPr>
        <p:spPr>
          <a:xfrm>
            <a:off x="235500" y="673625"/>
            <a:ext cx="3255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입출고관리(작성자: 석송이)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1" name="Google Shape;135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567911"/>
            <a:ext cx="4035299" cy="304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93"/>
          <p:cNvSpPr/>
          <p:nvPr/>
        </p:nvSpPr>
        <p:spPr>
          <a:xfrm>
            <a:off x="563125" y="2630525"/>
            <a:ext cx="1088700" cy="161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94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358" name="Google Shape;1358;p94"/>
          <p:cNvSpPr txBox="1"/>
          <p:nvPr>
            <p:ph idx="2" type="body"/>
          </p:nvPr>
        </p:nvSpPr>
        <p:spPr>
          <a:xfrm>
            <a:off x="46446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359" name="Google Shape;1359;p94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360" name="Google Shape;1360;p9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1" name="Google Shape;1361;p9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63" name="Google Shape;1363;p94"/>
          <p:cNvSpPr txBox="1"/>
          <p:nvPr/>
        </p:nvSpPr>
        <p:spPr>
          <a:xfrm>
            <a:off x="4754125" y="1133425"/>
            <a:ext cx="4035300" cy="3809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--제품입출고기록테이블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CREATE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TABLE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8E00C6"/>
                </a:solidFill>
                <a:highlight>
                  <a:srgbClr val="FFFFFF"/>
                </a:highlight>
              </a:rPr>
              <a:t>prodt_mng</a:t>
            </a:r>
            <a:r>
              <a:rPr lang="ko" sz="1200">
                <a:highlight>
                  <a:srgbClr val="FFFFFF"/>
                </a:highlight>
              </a:rPr>
              <a:t>(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pmng_no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PRIMARY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ko" sz="1200">
                <a:highlight>
                  <a:srgbClr val="FFFFFF"/>
                </a:highlight>
              </a:rPr>
              <a:t>,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no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--제품코드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inc_rels_cnt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20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--입출고절대수량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inc_rels_sort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4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--입출고구분 입고1 /출고2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curr_tot_stock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number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30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</a:rPr>
              <a:t>0</a:t>
            </a:r>
            <a:r>
              <a:rPr lang="ko" sz="1200">
                <a:highlight>
                  <a:srgbClr val="FFFFFF"/>
                </a:highlight>
              </a:rPr>
              <a:t>),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--현재재고량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inc_rels_dte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000080"/>
                </a:solidFill>
                <a:highlight>
                  <a:srgbClr val="FFFFFF"/>
                </a:highlight>
              </a:rPr>
              <a:t>DATE</a:t>
            </a:r>
            <a:r>
              <a:rPr lang="ko" sz="1200">
                <a:highlight>
                  <a:srgbClr val="FFFFFF"/>
                </a:highlight>
              </a:rPr>
              <a:t>,</a:t>
            </a:r>
            <a:r>
              <a:rPr lang="ko" sz="1200">
                <a:solidFill>
                  <a:srgbClr val="808080"/>
                </a:solidFill>
                <a:highlight>
                  <a:srgbClr val="FFFFFF"/>
                </a:highlight>
              </a:rPr>
              <a:t>--날짜</a:t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CONSTRAINT</a:t>
            </a:r>
            <a:r>
              <a:rPr lang="ko" sz="1200">
                <a:highlight>
                  <a:srgbClr val="FFFFFF"/>
                </a:highlight>
              </a:rPr>
              <a:t> prodt_mng_no_fk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FOREIGN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KEY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no</a:t>
            </a:r>
            <a:r>
              <a:rPr lang="ko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	</a:t>
            </a:r>
            <a:r>
              <a:rPr b="1" lang="ko" sz="1200">
                <a:solidFill>
                  <a:srgbClr val="800000"/>
                </a:solidFill>
                <a:highlight>
                  <a:srgbClr val="FFFFFF"/>
                </a:highlight>
              </a:rPr>
              <a:t>REFERENCES</a:t>
            </a:r>
            <a:r>
              <a:rPr lang="ko" sz="1200"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8E00C6"/>
                </a:solidFill>
                <a:highlight>
                  <a:srgbClr val="FFFFFF"/>
                </a:highlight>
              </a:rPr>
              <a:t>product</a:t>
            </a:r>
            <a:r>
              <a:rPr lang="ko" sz="1200"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006464"/>
                </a:solidFill>
                <a:highlight>
                  <a:srgbClr val="FFFFFF"/>
                </a:highlight>
              </a:rPr>
              <a:t>no</a:t>
            </a:r>
            <a:r>
              <a:rPr lang="ko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</a:rPr>
              <a:t>)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endParaRPr sz="12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80808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4" name="Google Shape;1364;p94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제품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입출고 기록 테이블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5" name="Google Shape;1365;p94"/>
          <p:cNvSpPr txBox="1"/>
          <p:nvPr>
            <p:ph type="title"/>
          </p:nvPr>
        </p:nvSpPr>
        <p:spPr>
          <a:xfrm>
            <a:off x="235500" y="673625"/>
            <a:ext cx="3255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입출고관리(작성자: 석송이)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6" name="Google Shape;1366;p94"/>
          <p:cNvSpPr/>
          <p:nvPr/>
        </p:nvSpPr>
        <p:spPr>
          <a:xfrm>
            <a:off x="2806150" y="2644225"/>
            <a:ext cx="1074900" cy="183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7" name="Google Shape;136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50" y="1676488"/>
            <a:ext cx="4085349" cy="27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94"/>
          <p:cNvSpPr/>
          <p:nvPr/>
        </p:nvSpPr>
        <p:spPr>
          <a:xfrm>
            <a:off x="2806150" y="2644225"/>
            <a:ext cx="1074900" cy="183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5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374" name="Google Shape;1374;p95"/>
          <p:cNvSpPr txBox="1"/>
          <p:nvPr>
            <p:ph idx="2" type="body"/>
          </p:nvPr>
        </p:nvSpPr>
        <p:spPr>
          <a:xfrm>
            <a:off x="4637125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(테이블 생성하는 sql)</a:t>
            </a:r>
            <a:endParaRPr/>
          </a:p>
        </p:txBody>
      </p:sp>
      <p:sp>
        <p:nvSpPr>
          <p:cNvPr id="1375" name="Google Shape;1375;p95"/>
          <p:cNvSpPr txBox="1"/>
          <p:nvPr/>
        </p:nvSpPr>
        <p:spPr>
          <a:xfrm>
            <a:off x="4637125" y="656125"/>
            <a:ext cx="396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기계관리, 정기검사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6" name="Google Shape;1376;p95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377" name="Google Shape;1377;p9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8" name="Google Shape;1378;p9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80" name="Google Shape;138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50" y="1697400"/>
            <a:ext cx="4121774" cy="25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675" y="1569625"/>
            <a:ext cx="3796350" cy="29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5"/>
          <p:cNvSpPr/>
          <p:nvPr/>
        </p:nvSpPr>
        <p:spPr>
          <a:xfrm>
            <a:off x="3102750" y="2005850"/>
            <a:ext cx="1342800" cy="1598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3" name="Google Shape;1383;p95"/>
          <p:cNvSpPr/>
          <p:nvPr/>
        </p:nvSpPr>
        <p:spPr>
          <a:xfrm>
            <a:off x="509650" y="1802350"/>
            <a:ext cx="1256100" cy="1802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4" name="Google Shape;1384;p95"/>
          <p:cNvSpPr/>
          <p:nvPr/>
        </p:nvSpPr>
        <p:spPr>
          <a:xfrm>
            <a:off x="4804675" y="1569625"/>
            <a:ext cx="2103600" cy="1378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5" name="Google Shape;1385;p95"/>
          <p:cNvSpPr/>
          <p:nvPr/>
        </p:nvSpPr>
        <p:spPr>
          <a:xfrm>
            <a:off x="4852800" y="3065950"/>
            <a:ext cx="3196200" cy="1378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6" name="Google Shape;1386;p95"/>
          <p:cNvSpPr/>
          <p:nvPr/>
        </p:nvSpPr>
        <p:spPr>
          <a:xfrm>
            <a:off x="415100" y="16974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7" name="Google Shape;1387;p95"/>
          <p:cNvSpPr/>
          <p:nvPr/>
        </p:nvSpPr>
        <p:spPr>
          <a:xfrm>
            <a:off x="4683200" y="14621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8" name="Google Shape;1388;p95"/>
          <p:cNvSpPr/>
          <p:nvPr/>
        </p:nvSpPr>
        <p:spPr>
          <a:xfrm>
            <a:off x="2928325" y="19157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9" name="Google Shape;1389;p95"/>
          <p:cNvSpPr/>
          <p:nvPr/>
        </p:nvSpPr>
        <p:spPr>
          <a:xfrm>
            <a:off x="4683200" y="30171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0" name="Google Shape;1390;p95"/>
          <p:cNvSpPr txBox="1"/>
          <p:nvPr>
            <p:ph type="title"/>
          </p:nvPr>
        </p:nvSpPr>
        <p:spPr>
          <a:xfrm>
            <a:off x="235500" y="673625"/>
            <a:ext cx="3892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생산/제조/품질관리(작성자:권정현)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96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396" name="Google Shape;1396;p96"/>
          <p:cNvSpPr txBox="1"/>
          <p:nvPr>
            <p:ph idx="2" type="body"/>
          </p:nvPr>
        </p:nvSpPr>
        <p:spPr>
          <a:xfrm>
            <a:off x="4637125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(테이블 생성하는 sql)</a:t>
            </a:r>
            <a:endParaRPr/>
          </a:p>
        </p:txBody>
      </p:sp>
      <p:sp>
        <p:nvSpPr>
          <p:cNvPr id="1397" name="Google Shape;1397;p96"/>
          <p:cNvSpPr txBox="1"/>
          <p:nvPr/>
        </p:nvSpPr>
        <p:spPr>
          <a:xfrm>
            <a:off x="4637125" y="673625"/>
            <a:ext cx="41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불량관리, 생산중 불량리스트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98" name="Google Shape;1398;p96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399" name="Google Shape;1399;p9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0" name="Google Shape;1400;p9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9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02" name="Google Shape;140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250" y="1533125"/>
            <a:ext cx="4014576" cy="33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471" y="1469925"/>
            <a:ext cx="4187700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96"/>
          <p:cNvSpPr/>
          <p:nvPr/>
        </p:nvSpPr>
        <p:spPr>
          <a:xfrm>
            <a:off x="1513650" y="3192200"/>
            <a:ext cx="1261200" cy="1387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5" name="Google Shape;1405;p96"/>
          <p:cNvSpPr/>
          <p:nvPr/>
        </p:nvSpPr>
        <p:spPr>
          <a:xfrm>
            <a:off x="3161950" y="2672125"/>
            <a:ext cx="1261200" cy="59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6" name="Google Shape;1406;p96"/>
          <p:cNvSpPr/>
          <p:nvPr/>
        </p:nvSpPr>
        <p:spPr>
          <a:xfrm>
            <a:off x="359475" y="1533125"/>
            <a:ext cx="1410900" cy="1387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7" name="Google Shape;1407;p96"/>
          <p:cNvSpPr/>
          <p:nvPr/>
        </p:nvSpPr>
        <p:spPr>
          <a:xfrm>
            <a:off x="4767950" y="3585825"/>
            <a:ext cx="3892500" cy="1203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8" name="Google Shape;1408;p96"/>
          <p:cNvSpPr/>
          <p:nvPr/>
        </p:nvSpPr>
        <p:spPr>
          <a:xfrm>
            <a:off x="4767950" y="2138125"/>
            <a:ext cx="3892500" cy="1387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9" name="Google Shape;1409;p96"/>
          <p:cNvSpPr/>
          <p:nvPr/>
        </p:nvSpPr>
        <p:spPr>
          <a:xfrm>
            <a:off x="4719550" y="1533125"/>
            <a:ext cx="2991600" cy="544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0" name="Google Shape;1410;p96"/>
          <p:cNvSpPr/>
          <p:nvPr/>
        </p:nvSpPr>
        <p:spPr>
          <a:xfrm>
            <a:off x="3034175" y="2571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1" name="Google Shape;1411;p96"/>
          <p:cNvSpPr/>
          <p:nvPr/>
        </p:nvSpPr>
        <p:spPr>
          <a:xfrm>
            <a:off x="4568313" y="14699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2" name="Google Shape;1412;p96"/>
          <p:cNvSpPr/>
          <p:nvPr/>
        </p:nvSpPr>
        <p:spPr>
          <a:xfrm>
            <a:off x="4568313" y="21894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3" name="Google Shape;1413;p96"/>
          <p:cNvSpPr/>
          <p:nvPr/>
        </p:nvSpPr>
        <p:spPr>
          <a:xfrm>
            <a:off x="138675" y="15935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4" name="Google Shape;1414;p96"/>
          <p:cNvSpPr/>
          <p:nvPr/>
        </p:nvSpPr>
        <p:spPr>
          <a:xfrm>
            <a:off x="1292850" y="31922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5" name="Google Shape;1415;p96"/>
          <p:cNvSpPr/>
          <p:nvPr/>
        </p:nvSpPr>
        <p:spPr>
          <a:xfrm>
            <a:off x="4544425" y="35858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6" name="Google Shape;1416;p96"/>
          <p:cNvSpPr txBox="1"/>
          <p:nvPr>
            <p:ph type="title"/>
          </p:nvPr>
        </p:nvSpPr>
        <p:spPr>
          <a:xfrm>
            <a:off x="235500" y="673625"/>
            <a:ext cx="3892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생산/제조/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품질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관리(작성자:권정현)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97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422" name="Google Shape;1422;p97"/>
          <p:cNvSpPr txBox="1"/>
          <p:nvPr>
            <p:ph idx="2" type="body"/>
          </p:nvPr>
        </p:nvSpPr>
        <p:spPr>
          <a:xfrm>
            <a:off x="4637125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(테이블 생성하는 sql)</a:t>
            </a:r>
            <a:endParaRPr/>
          </a:p>
        </p:txBody>
      </p:sp>
      <p:sp>
        <p:nvSpPr>
          <p:cNvPr id="1423" name="Google Shape;1423;p97"/>
          <p:cNvSpPr txBox="1"/>
          <p:nvPr/>
        </p:nvSpPr>
        <p:spPr>
          <a:xfrm>
            <a:off x="4637125" y="673625"/>
            <a:ext cx="43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작업지시서, 제품생산결과관리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24" name="Google Shape;1424;p97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425" name="Google Shape;1425;p9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6" name="Google Shape;1426;p9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9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28" name="Google Shape;142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125" y="1533125"/>
            <a:ext cx="4141849" cy="31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94900"/>
            <a:ext cx="4187700" cy="31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97"/>
          <p:cNvSpPr/>
          <p:nvPr/>
        </p:nvSpPr>
        <p:spPr>
          <a:xfrm>
            <a:off x="1968150" y="1907275"/>
            <a:ext cx="1386600" cy="1002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1" name="Google Shape;1431;p97"/>
          <p:cNvSpPr/>
          <p:nvPr/>
        </p:nvSpPr>
        <p:spPr>
          <a:xfrm>
            <a:off x="3060525" y="3629325"/>
            <a:ext cx="1303500" cy="1002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2" name="Google Shape;1432;p97"/>
          <p:cNvSpPr/>
          <p:nvPr/>
        </p:nvSpPr>
        <p:spPr>
          <a:xfrm>
            <a:off x="311700" y="1533125"/>
            <a:ext cx="1303500" cy="62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3" name="Google Shape;1433;p97"/>
          <p:cNvSpPr/>
          <p:nvPr/>
        </p:nvSpPr>
        <p:spPr>
          <a:xfrm>
            <a:off x="4762475" y="3418800"/>
            <a:ext cx="3423300" cy="1299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4" name="Google Shape;1434;p97"/>
          <p:cNvSpPr/>
          <p:nvPr/>
        </p:nvSpPr>
        <p:spPr>
          <a:xfrm>
            <a:off x="4762475" y="2286900"/>
            <a:ext cx="3313800" cy="11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5" name="Google Shape;1435;p97"/>
          <p:cNvSpPr/>
          <p:nvPr/>
        </p:nvSpPr>
        <p:spPr>
          <a:xfrm>
            <a:off x="4762475" y="1494900"/>
            <a:ext cx="3313800" cy="792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6" name="Google Shape;1436;p97"/>
          <p:cNvSpPr/>
          <p:nvPr/>
        </p:nvSpPr>
        <p:spPr>
          <a:xfrm>
            <a:off x="90900" y="16173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7" name="Google Shape;1437;p97"/>
          <p:cNvSpPr/>
          <p:nvPr/>
        </p:nvSpPr>
        <p:spPr>
          <a:xfrm>
            <a:off x="4637125" y="14074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8" name="Google Shape;1438;p97"/>
          <p:cNvSpPr/>
          <p:nvPr/>
        </p:nvSpPr>
        <p:spPr>
          <a:xfrm>
            <a:off x="1747350" y="19072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9" name="Google Shape;1439;p97"/>
          <p:cNvSpPr/>
          <p:nvPr/>
        </p:nvSpPr>
        <p:spPr>
          <a:xfrm>
            <a:off x="4572000" y="23266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0" name="Google Shape;1440;p97"/>
          <p:cNvSpPr/>
          <p:nvPr/>
        </p:nvSpPr>
        <p:spPr>
          <a:xfrm>
            <a:off x="2839725" y="36293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1" name="Google Shape;1441;p97"/>
          <p:cNvSpPr/>
          <p:nvPr/>
        </p:nvSpPr>
        <p:spPr>
          <a:xfrm>
            <a:off x="4572000" y="34517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2" name="Google Shape;1442;p97"/>
          <p:cNvSpPr txBox="1"/>
          <p:nvPr>
            <p:ph type="title"/>
          </p:nvPr>
        </p:nvSpPr>
        <p:spPr>
          <a:xfrm>
            <a:off x="235500" y="673625"/>
            <a:ext cx="3892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생산/제조/품질관리(작성자:권정현)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2209800" y="174237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핵심기술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98"/>
          <p:cNvSpPr txBox="1"/>
          <p:nvPr>
            <p:ph idx="1" type="body"/>
          </p:nvPr>
        </p:nvSpPr>
        <p:spPr>
          <a:xfrm>
            <a:off x="311700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(ERD 캡처)</a:t>
            </a:r>
            <a:endParaRPr/>
          </a:p>
        </p:txBody>
      </p:sp>
      <p:sp>
        <p:nvSpPr>
          <p:cNvPr id="1448" name="Google Shape;1448;p98"/>
          <p:cNvSpPr txBox="1"/>
          <p:nvPr>
            <p:ph idx="2" type="body"/>
          </p:nvPr>
        </p:nvSpPr>
        <p:spPr>
          <a:xfrm>
            <a:off x="4637125" y="1152475"/>
            <a:ext cx="41877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(테이블 생성하는 sql)</a:t>
            </a:r>
            <a:endParaRPr/>
          </a:p>
        </p:txBody>
      </p:sp>
      <p:sp>
        <p:nvSpPr>
          <p:cNvPr id="1449" name="Google Shape;1449;p98"/>
          <p:cNvSpPr txBox="1"/>
          <p:nvPr/>
        </p:nvSpPr>
        <p:spPr>
          <a:xfrm>
            <a:off x="4637125" y="673625"/>
            <a:ext cx="43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테이블명: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생산공정, 공정별 생산 관리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50" name="Google Shape;1450;p98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451" name="Google Shape;1451;p9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2" name="Google Shape;1452;p9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9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54" name="Google Shape;145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29400"/>
            <a:ext cx="4141850" cy="308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600" y="1515325"/>
            <a:ext cx="3986750" cy="33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98"/>
          <p:cNvSpPr/>
          <p:nvPr/>
        </p:nvSpPr>
        <p:spPr>
          <a:xfrm>
            <a:off x="2856350" y="3456850"/>
            <a:ext cx="1469400" cy="11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7" name="Google Shape;1457;p98"/>
          <p:cNvSpPr/>
          <p:nvPr/>
        </p:nvSpPr>
        <p:spPr>
          <a:xfrm>
            <a:off x="660700" y="2714925"/>
            <a:ext cx="1328700" cy="11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8" name="Google Shape;1458;p98"/>
          <p:cNvSpPr/>
          <p:nvPr/>
        </p:nvSpPr>
        <p:spPr>
          <a:xfrm>
            <a:off x="2199950" y="2714925"/>
            <a:ext cx="1231200" cy="588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9" name="Google Shape;1459;p98"/>
          <p:cNvSpPr/>
          <p:nvPr/>
        </p:nvSpPr>
        <p:spPr>
          <a:xfrm>
            <a:off x="4902725" y="3632125"/>
            <a:ext cx="3401700" cy="113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0" name="Google Shape;1460;p98"/>
          <p:cNvSpPr/>
          <p:nvPr/>
        </p:nvSpPr>
        <p:spPr>
          <a:xfrm>
            <a:off x="4902725" y="2892925"/>
            <a:ext cx="3182700" cy="739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1" name="Google Shape;1461;p98"/>
          <p:cNvSpPr/>
          <p:nvPr/>
        </p:nvSpPr>
        <p:spPr>
          <a:xfrm>
            <a:off x="4902725" y="1515325"/>
            <a:ext cx="3109800" cy="1377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2" name="Google Shape;1462;p98"/>
          <p:cNvSpPr/>
          <p:nvPr/>
        </p:nvSpPr>
        <p:spPr>
          <a:xfrm>
            <a:off x="816625" y="2571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3" name="Google Shape;1463;p98"/>
          <p:cNvSpPr/>
          <p:nvPr/>
        </p:nvSpPr>
        <p:spPr>
          <a:xfrm>
            <a:off x="4637125" y="15153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4" name="Google Shape;1464;p98"/>
          <p:cNvSpPr/>
          <p:nvPr/>
        </p:nvSpPr>
        <p:spPr>
          <a:xfrm>
            <a:off x="4681925" y="28893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5" name="Google Shape;1465;p98"/>
          <p:cNvSpPr/>
          <p:nvPr/>
        </p:nvSpPr>
        <p:spPr>
          <a:xfrm>
            <a:off x="2199950" y="25717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6" name="Google Shape;1466;p98"/>
          <p:cNvSpPr/>
          <p:nvPr/>
        </p:nvSpPr>
        <p:spPr>
          <a:xfrm>
            <a:off x="2635550" y="34568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7" name="Google Shape;1467;p98"/>
          <p:cNvSpPr/>
          <p:nvPr/>
        </p:nvSpPr>
        <p:spPr>
          <a:xfrm>
            <a:off x="4681925" y="36321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8" name="Google Shape;1468;p98"/>
          <p:cNvSpPr txBox="1"/>
          <p:nvPr>
            <p:ph type="title"/>
          </p:nvPr>
        </p:nvSpPr>
        <p:spPr>
          <a:xfrm>
            <a:off x="235500" y="673625"/>
            <a:ext cx="3892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생산/제조/품질관리(작성자:권정현)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99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4" name="Google Shape;1474;p99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75" name="Google Shape;147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99"/>
          <p:cNvSpPr txBox="1"/>
          <p:nvPr/>
        </p:nvSpPr>
        <p:spPr>
          <a:xfrm>
            <a:off x="20704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권한체계도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00"/>
          <p:cNvSpPr txBox="1"/>
          <p:nvPr>
            <p:ph type="title"/>
          </p:nvPr>
        </p:nvSpPr>
        <p:spPr>
          <a:xfrm>
            <a:off x="235500" y="673625"/>
            <a:ext cx="3367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 :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유찬우]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업무와 게시판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3" name="Google Shape;1483;p100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484" name="Google Shape;1484;p100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485" name="Google Shape;1485;p10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6" name="Google Shape;1486;p10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10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권한체계도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88" name="Google Shape;1488;p100"/>
          <p:cNvSpPr/>
          <p:nvPr/>
        </p:nvSpPr>
        <p:spPr>
          <a:xfrm>
            <a:off x="3008032" y="1353686"/>
            <a:ext cx="2939100" cy="7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시스템관리자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9" name="Google Shape;1489;p100"/>
          <p:cNvSpPr/>
          <p:nvPr/>
        </p:nvSpPr>
        <p:spPr>
          <a:xfrm>
            <a:off x="3008032" y="3837871"/>
            <a:ext cx="2939100" cy="7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사원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0" name="Google Shape;1490;p100"/>
          <p:cNvSpPr/>
          <p:nvPr/>
        </p:nvSpPr>
        <p:spPr>
          <a:xfrm>
            <a:off x="3008032" y="3009810"/>
            <a:ext cx="2939100" cy="7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관리자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1" name="Google Shape;1491;p100"/>
          <p:cNvSpPr/>
          <p:nvPr/>
        </p:nvSpPr>
        <p:spPr>
          <a:xfrm>
            <a:off x="3008032" y="2181748"/>
            <a:ext cx="671700" cy="750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2" name="Google Shape;1492;p100"/>
          <p:cNvSpPr/>
          <p:nvPr/>
        </p:nvSpPr>
        <p:spPr>
          <a:xfrm>
            <a:off x="3766055" y="2181748"/>
            <a:ext cx="671700" cy="750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생산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3" name="Google Shape;1493;p100"/>
          <p:cNvSpPr/>
          <p:nvPr/>
        </p:nvSpPr>
        <p:spPr>
          <a:xfrm>
            <a:off x="5275164" y="2181748"/>
            <a:ext cx="671700" cy="750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재고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4" name="Google Shape;1494;p100"/>
          <p:cNvSpPr/>
          <p:nvPr/>
        </p:nvSpPr>
        <p:spPr>
          <a:xfrm>
            <a:off x="4524078" y="2181748"/>
            <a:ext cx="671700" cy="750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수주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5" name="Google Shape;1495;p100"/>
          <p:cNvSpPr/>
          <p:nvPr/>
        </p:nvSpPr>
        <p:spPr>
          <a:xfrm>
            <a:off x="988138" y="1353704"/>
            <a:ext cx="1736100" cy="750600"/>
          </a:xfrm>
          <a:prstGeom prst="rightArrowCallout">
            <a:avLst>
              <a:gd fmla="val 25000" name="adj1"/>
              <a:gd fmla="val 25000" name="adj2"/>
              <a:gd fmla="val 25000" name="adj3"/>
              <a:gd fmla="val 80386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모든 업무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열람/작성/수정/삭제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6" name="Google Shape;1496;p100"/>
          <p:cNvSpPr/>
          <p:nvPr/>
        </p:nvSpPr>
        <p:spPr>
          <a:xfrm>
            <a:off x="988138" y="3837871"/>
            <a:ext cx="1736100" cy="750600"/>
          </a:xfrm>
          <a:prstGeom prst="rightArrowCallout">
            <a:avLst>
              <a:gd fmla="val 25000" name="adj1"/>
              <a:gd fmla="val 25000" name="adj2"/>
              <a:gd fmla="val 25000" name="adj3"/>
              <a:gd fmla="val 80386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자신의</a:t>
            </a: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 부서 업무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열람/작성/수정/삭제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7" name="Google Shape;1497;p100"/>
          <p:cNvSpPr/>
          <p:nvPr/>
        </p:nvSpPr>
        <p:spPr>
          <a:xfrm>
            <a:off x="988138" y="3009810"/>
            <a:ext cx="1736100" cy="750600"/>
          </a:xfrm>
          <a:prstGeom prst="rightArrowCallout">
            <a:avLst>
              <a:gd fmla="val 25000" name="adj1"/>
              <a:gd fmla="val 25000" name="adj2"/>
              <a:gd fmla="val 25000" name="adj3"/>
              <a:gd fmla="val 80386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모든 업무 열람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자신의 부서 업무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작성/수정/삭제가능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8" name="Google Shape;1498;p100"/>
          <p:cNvSpPr/>
          <p:nvPr/>
        </p:nvSpPr>
        <p:spPr>
          <a:xfrm>
            <a:off x="6230767" y="1353704"/>
            <a:ext cx="1735200" cy="750600"/>
          </a:xfrm>
          <a:prstGeom prst="leftArrowCallout">
            <a:avLst>
              <a:gd fmla="val 25000" name="adj1"/>
              <a:gd fmla="val 25000" name="adj2"/>
              <a:gd fmla="val 25000" name="adj3"/>
              <a:gd fmla="val 80654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모든 게시글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열람/작성 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9" name="Google Shape;1499;p100"/>
          <p:cNvSpPr/>
          <p:nvPr/>
        </p:nvSpPr>
        <p:spPr>
          <a:xfrm>
            <a:off x="6230767" y="3009810"/>
            <a:ext cx="1735200" cy="750600"/>
          </a:xfrm>
          <a:prstGeom prst="leftArrowCallout">
            <a:avLst>
              <a:gd fmla="val 25000" name="adj1"/>
              <a:gd fmla="val 25000" name="adj2"/>
              <a:gd fmla="val 25000" name="adj3"/>
              <a:gd fmla="val 80654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모든 게시글 열람 가능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부서별 게시글 작성가능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0" name="Google Shape;1500;p100"/>
          <p:cNvSpPr/>
          <p:nvPr/>
        </p:nvSpPr>
        <p:spPr>
          <a:xfrm>
            <a:off x="6230892" y="3837871"/>
            <a:ext cx="1735200" cy="750600"/>
          </a:xfrm>
          <a:prstGeom prst="leftArrowCallout">
            <a:avLst>
              <a:gd fmla="val 25000" name="adj1"/>
              <a:gd fmla="val 25000" name="adj2"/>
              <a:gd fmla="val 25000" name="adj3"/>
              <a:gd fmla="val 80654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부서별 게시글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열람/작성 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01"/>
          <p:cNvSpPr txBox="1"/>
          <p:nvPr>
            <p:ph type="title"/>
          </p:nvPr>
        </p:nvSpPr>
        <p:spPr>
          <a:xfrm>
            <a:off x="235500" y="673625"/>
            <a:ext cx="4119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작성자 : 유찬우] </a:t>
            </a: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일정표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6" name="Google Shape;1506;p101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101"/>
          <p:cNvGrpSpPr/>
          <p:nvPr/>
        </p:nvGrpSpPr>
        <p:grpSpPr>
          <a:xfrm>
            <a:off x="0" y="16050"/>
            <a:ext cx="9144003" cy="507900"/>
            <a:chOff x="0" y="0"/>
            <a:chExt cx="9144003" cy="507900"/>
          </a:xfrm>
        </p:grpSpPr>
        <p:pic>
          <p:nvPicPr>
            <p:cNvPr id="1508" name="Google Shape;1508;p10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9" name="Google Shape;1509;p10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0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권한체계도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11" name="Google Shape;1511;p101"/>
          <p:cNvSpPr/>
          <p:nvPr/>
        </p:nvSpPr>
        <p:spPr>
          <a:xfrm>
            <a:off x="3766052" y="1353675"/>
            <a:ext cx="2181000" cy="7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시스템관리자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2" name="Google Shape;1512;p101"/>
          <p:cNvSpPr/>
          <p:nvPr/>
        </p:nvSpPr>
        <p:spPr>
          <a:xfrm>
            <a:off x="3766127" y="3837875"/>
            <a:ext cx="2181000" cy="7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사원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3" name="Google Shape;1513;p101"/>
          <p:cNvSpPr/>
          <p:nvPr/>
        </p:nvSpPr>
        <p:spPr>
          <a:xfrm>
            <a:off x="3766127" y="3009800"/>
            <a:ext cx="2181000" cy="75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관리자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4" name="Google Shape;1514;p101"/>
          <p:cNvSpPr/>
          <p:nvPr/>
        </p:nvSpPr>
        <p:spPr>
          <a:xfrm>
            <a:off x="3008025" y="1353698"/>
            <a:ext cx="671700" cy="3234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5" name="Google Shape;1515;p101"/>
          <p:cNvSpPr/>
          <p:nvPr/>
        </p:nvSpPr>
        <p:spPr>
          <a:xfrm>
            <a:off x="3766055" y="2181748"/>
            <a:ext cx="671700" cy="750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생산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6" name="Google Shape;1516;p101"/>
          <p:cNvSpPr/>
          <p:nvPr/>
        </p:nvSpPr>
        <p:spPr>
          <a:xfrm>
            <a:off x="5275164" y="2181748"/>
            <a:ext cx="671700" cy="750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재고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7" name="Google Shape;1517;p101"/>
          <p:cNvSpPr/>
          <p:nvPr/>
        </p:nvSpPr>
        <p:spPr>
          <a:xfrm>
            <a:off x="4524078" y="2181748"/>
            <a:ext cx="671700" cy="750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수주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8" name="Google Shape;1518;p101"/>
          <p:cNvSpPr/>
          <p:nvPr/>
        </p:nvSpPr>
        <p:spPr>
          <a:xfrm>
            <a:off x="988138" y="1353672"/>
            <a:ext cx="1736100" cy="750600"/>
          </a:xfrm>
          <a:prstGeom prst="rightArrowCallout">
            <a:avLst>
              <a:gd fmla="val 25000" name="adj1"/>
              <a:gd fmla="val 25000" name="adj2"/>
              <a:gd fmla="val 25000" name="adj3"/>
              <a:gd fmla="val 80386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인사부서는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전체 일정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작성가능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9" name="Google Shape;1519;p101"/>
          <p:cNvSpPr/>
          <p:nvPr/>
        </p:nvSpPr>
        <p:spPr>
          <a:xfrm>
            <a:off x="6230892" y="3837871"/>
            <a:ext cx="1735200" cy="750600"/>
          </a:xfrm>
          <a:prstGeom prst="leftArrowCallout">
            <a:avLst>
              <a:gd fmla="val 25000" name="adj1"/>
              <a:gd fmla="val 25000" name="adj2"/>
              <a:gd fmla="val 25000" name="adj3"/>
              <a:gd fmla="val 80654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개인 일정 작성 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0" name="Google Shape;1520;p101"/>
          <p:cNvSpPr/>
          <p:nvPr/>
        </p:nvSpPr>
        <p:spPr>
          <a:xfrm>
            <a:off x="6230892" y="3009796"/>
            <a:ext cx="1735200" cy="750600"/>
          </a:xfrm>
          <a:prstGeom prst="leftArrowCallout">
            <a:avLst>
              <a:gd fmla="val 25000" name="adj1"/>
              <a:gd fmla="val 25000" name="adj2"/>
              <a:gd fmla="val 25000" name="adj3"/>
              <a:gd fmla="val 80654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부서별 </a:t>
            </a: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일정 작성 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1" name="Google Shape;1521;p101"/>
          <p:cNvSpPr/>
          <p:nvPr/>
        </p:nvSpPr>
        <p:spPr>
          <a:xfrm>
            <a:off x="6230892" y="1353671"/>
            <a:ext cx="1735200" cy="750600"/>
          </a:xfrm>
          <a:prstGeom prst="leftArrowCallout">
            <a:avLst>
              <a:gd fmla="val 25000" name="adj1"/>
              <a:gd fmla="val 25000" name="adj2"/>
              <a:gd fmla="val 25000" name="adj3"/>
              <a:gd fmla="val 80654" name="adj4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전체 일정 작성 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2" name="Google Shape;1522;p101"/>
          <p:cNvSpPr/>
          <p:nvPr/>
        </p:nvSpPr>
        <p:spPr>
          <a:xfrm>
            <a:off x="988138" y="3837872"/>
            <a:ext cx="1736100" cy="750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자신이 작성한 일정만</a:t>
            </a:r>
            <a:br>
              <a:rPr lang="ko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수정, 삭제 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3" name="Google Shape;1523;p101"/>
          <p:cNvSpPr/>
          <p:nvPr/>
        </p:nvSpPr>
        <p:spPr>
          <a:xfrm>
            <a:off x="988138" y="3009797"/>
            <a:ext cx="1736100" cy="750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각 사원은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자신의 일정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+ 자기 부서의 일정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Proxima Nova"/>
                <a:ea typeface="Proxima Nova"/>
                <a:cs typeface="Proxima Nova"/>
                <a:sym typeface="Proxima Nova"/>
              </a:rPr>
              <a:t>+ 전체 공유 일정 확인 가능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02"/>
          <p:cNvSpPr txBox="1"/>
          <p:nvPr>
            <p:ph type="ctrTitle"/>
          </p:nvPr>
        </p:nvSpPr>
        <p:spPr>
          <a:xfrm>
            <a:off x="685799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9" name="Google Shape;1529;p102"/>
          <p:cNvSpPr txBox="1"/>
          <p:nvPr>
            <p:ph idx="1" type="subTitle"/>
          </p:nvPr>
        </p:nvSpPr>
        <p:spPr>
          <a:xfrm>
            <a:off x="1371599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30" name="Google Shape;153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2750"/>
            </a:schemeClr>
          </a:solidFill>
          <a:ln cap="flat" cmpd="sng" w="19050">
            <a:solidFill>
              <a:srgbClr val="5555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02"/>
          <p:cNvSpPr txBox="1"/>
          <p:nvPr/>
        </p:nvSpPr>
        <p:spPr>
          <a:xfrm>
            <a:off x="2070450" y="1792225"/>
            <a:ext cx="5003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화면설계서</a:t>
            </a:r>
            <a:endParaRPr b="1" sz="4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03"/>
          <p:cNvSpPr txBox="1"/>
          <p:nvPr/>
        </p:nvSpPr>
        <p:spPr>
          <a:xfrm>
            <a:off x="315250" y="527300"/>
            <a:ext cx="38694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MES-커뮤니티(작성자:윤한결)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538" name="Google Shape;1538;p103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글쓰기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MES-401,MES-402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생산제조리스크관리게시판 </a:t>
                      </a:r>
                      <a:r>
                        <a:rPr lang="ko" sz="1100"/>
                        <a:t> -&gt; 글쓰기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39" name="Google Shape;1539;p103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글쓰기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파일 업로드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40" name="Google Shape;1540;p103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41" name="Google Shape;1541;p10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542" name="Google Shape;1542;p10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3" name="Google Shape;1543;p10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10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545" name="Google Shape;1545;p103"/>
          <p:cNvGraphicFramePr/>
          <p:nvPr/>
        </p:nvGraphicFramePr>
        <p:xfrm>
          <a:off x="354950" y="1872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8325"/>
                <a:gridCol w="4633475"/>
              </a:tblGrid>
              <a:tr h="16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제목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46" name="Google Shape;1546;p103"/>
          <p:cNvGraphicFramePr/>
          <p:nvPr/>
        </p:nvGraphicFramePr>
        <p:xfrm>
          <a:off x="354950" y="227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8325"/>
                <a:gridCol w="4633475"/>
              </a:tblGrid>
              <a:tr h="12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작성자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47" name="Google Shape;1547;p103"/>
          <p:cNvGraphicFramePr/>
          <p:nvPr/>
        </p:nvGraphicFramePr>
        <p:xfrm>
          <a:off x="354950" y="2675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8325"/>
                <a:gridCol w="4633475"/>
              </a:tblGrid>
              <a:tr h="136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내용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48" name="Google Shape;1548;p103"/>
          <p:cNvGraphicFramePr/>
          <p:nvPr/>
        </p:nvGraphicFramePr>
        <p:xfrm>
          <a:off x="354950" y="411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8325"/>
                <a:gridCol w="4633475"/>
              </a:tblGrid>
              <a:tr h="18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첨부파일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49" name="Google Shape;1549;p103"/>
          <p:cNvSpPr/>
          <p:nvPr/>
        </p:nvSpPr>
        <p:spPr>
          <a:xfrm>
            <a:off x="1457600" y="4178175"/>
            <a:ext cx="697200" cy="18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파일선택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0" name="Google Shape;1550;p103"/>
          <p:cNvSpPr/>
          <p:nvPr/>
        </p:nvSpPr>
        <p:spPr>
          <a:xfrm>
            <a:off x="5296275" y="4608225"/>
            <a:ext cx="425400" cy="2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1" name="Google Shape;1551;p103"/>
          <p:cNvSpPr/>
          <p:nvPr/>
        </p:nvSpPr>
        <p:spPr>
          <a:xfrm>
            <a:off x="1403275" y="1872356"/>
            <a:ext cx="4633500" cy="2163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2" name="Google Shape;1552;p103"/>
          <p:cNvSpPr/>
          <p:nvPr/>
        </p:nvSpPr>
        <p:spPr>
          <a:xfrm>
            <a:off x="1457600" y="4178178"/>
            <a:ext cx="697200" cy="162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3" name="Google Shape;1553;p103"/>
          <p:cNvSpPr/>
          <p:nvPr/>
        </p:nvSpPr>
        <p:spPr>
          <a:xfrm>
            <a:off x="5296275" y="4608225"/>
            <a:ext cx="425400" cy="235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4" name="Google Shape;1554;p103"/>
          <p:cNvSpPr/>
          <p:nvPr/>
        </p:nvSpPr>
        <p:spPr>
          <a:xfrm>
            <a:off x="1403275" y="17088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5" name="Google Shape;1555;p103"/>
          <p:cNvSpPr/>
          <p:nvPr/>
        </p:nvSpPr>
        <p:spPr>
          <a:xfrm>
            <a:off x="1457600" y="40356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6" name="Google Shape;1556;p103"/>
          <p:cNvSpPr/>
          <p:nvPr/>
        </p:nvSpPr>
        <p:spPr>
          <a:xfrm>
            <a:off x="5296275" y="44447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04"/>
          <p:cNvSpPr txBox="1"/>
          <p:nvPr/>
        </p:nvSpPr>
        <p:spPr>
          <a:xfrm>
            <a:off x="315250" y="527300"/>
            <a:ext cx="38694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MES-커뮤니티(작성자:윤한결)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562" name="Google Shape;1562;p104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답</a:t>
                      </a:r>
                      <a:r>
                        <a:rPr lang="ko" sz="1100"/>
                        <a:t>글쓰기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MES-405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생산제조리스크관리</a:t>
                      </a:r>
                      <a:r>
                        <a:rPr lang="ko" sz="1100"/>
                        <a:t>게시판 -&gt; 글 </a:t>
                      </a:r>
                      <a:r>
                        <a:rPr lang="ko" sz="1100"/>
                        <a:t>보기 -&gt; 답글쓰기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63" name="Google Shape;1563;p104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글쓰기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파일 업로드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64" name="Google Shape;1564;p104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65" name="Google Shape;1565;p10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566" name="Google Shape;1566;p10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10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10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569" name="Google Shape;1569;p104"/>
          <p:cNvGraphicFramePr/>
          <p:nvPr/>
        </p:nvGraphicFramePr>
        <p:xfrm>
          <a:off x="354950" y="1872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8325"/>
                <a:gridCol w="4633475"/>
              </a:tblGrid>
              <a:tr h="16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제목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70" name="Google Shape;1570;p104"/>
          <p:cNvGraphicFramePr/>
          <p:nvPr/>
        </p:nvGraphicFramePr>
        <p:xfrm>
          <a:off x="354950" y="227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8325"/>
                <a:gridCol w="4633475"/>
              </a:tblGrid>
              <a:tr h="12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작성자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71" name="Google Shape;1571;p104"/>
          <p:cNvGraphicFramePr/>
          <p:nvPr/>
        </p:nvGraphicFramePr>
        <p:xfrm>
          <a:off x="354950" y="2675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8325"/>
                <a:gridCol w="4633475"/>
              </a:tblGrid>
              <a:tr h="136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내용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72" name="Google Shape;1572;p104"/>
          <p:cNvGraphicFramePr/>
          <p:nvPr/>
        </p:nvGraphicFramePr>
        <p:xfrm>
          <a:off x="354950" y="411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048325"/>
                <a:gridCol w="4633475"/>
              </a:tblGrid>
              <a:tr h="18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첨부파일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73" name="Google Shape;1573;p104"/>
          <p:cNvSpPr/>
          <p:nvPr/>
        </p:nvSpPr>
        <p:spPr>
          <a:xfrm>
            <a:off x="1457600" y="4178175"/>
            <a:ext cx="697200" cy="18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파일선택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4" name="Google Shape;1574;p104"/>
          <p:cNvSpPr/>
          <p:nvPr/>
        </p:nvSpPr>
        <p:spPr>
          <a:xfrm>
            <a:off x="5296275" y="4608225"/>
            <a:ext cx="425400" cy="2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403275" y="1872356"/>
            <a:ext cx="4633500" cy="2163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6" name="Google Shape;1576;p104"/>
          <p:cNvSpPr/>
          <p:nvPr/>
        </p:nvSpPr>
        <p:spPr>
          <a:xfrm>
            <a:off x="1457600" y="4178178"/>
            <a:ext cx="697200" cy="162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7" name="Google Shape;1577;p104"/>
          <p:cNvSpPr/>
          <p:nvPr/>
        </p:nvSpPr>
        <p:spPr>
          <a:xfrm>
            <a:off x="5296275" y="4608225"/>
            <a:ext cx="425400" cy="235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8" name="Google Shape;1578;p104"/>
          <p:cNvSpPr/>
          <p:nvPr/>
        </p:nvSpPr>
        <p:spPr>
          <a:xfrm>
            <a:off x="1403275" y="17088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9" name="Google Shape;1579;p104"/>
          <p:cNvSpPr/>
          <p:nvPr/>
        </p:nvSpPr>
        <p:spPr>
          <a:xfrm>
            <a:off x="1457600" y="40356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0" name="Google Shape;1580;p104"/>
          <p:cNvSpPr/>
          <p:nvPr/>
        </p:nvSpPr>
        <p:spPr>
          <a:xfrm>
            <a:off x="5296275" y="44447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05"/>
          <p:cNvSpPr txBox="1"/>
          <p:nvPr/>
        </p:nvSpPr>
        <p:spPr>
          <a:xfrm>
            <a:off x="315250" y="527300"/>
            <a:ext cx="38694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MES-커뮤니티(작성자:윤한결)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586" name="Google Shape;1586;p105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28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 </a:t>
                      </a:r>
                      <a:r>
                        <a:rPr lang="ko" sz="1100"/>
                        <a:t>수정/삭제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MES-401</a:t>
                      </a:r>
                      <a:r>
                        <a:rPr lang="ko" sz="1100"/>
                        <a:t>,MES-402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생산제조리스크관리게시판 </a:t>
                      </a:r>
                      <a:r>
                        <a:rPr lang="ko" sz="1100"/>
                        <a:t> -&gt; 글 </a:t>
                      </a:r>
                      <a:r>
                        <a:rPr lang="ko" sz="1100"/>
                        <a:t>보기 -&gt; 글 수정/삭제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87" name="Google Shape;1587;p105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글쓰기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파일 업로드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수정/삭제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답글쓰기로 이동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88" name="Google Shape;1588;p105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89" name="Google Shape;1589;p10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590" name="Google Shape;1590;p10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1" name="Google Shape;1591;p10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10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593" name="Google Shape;1593;p105"/>
          <p:cNvGraphicFramePr/>
          <p:nvPr/>
        </p:nvGraphicFramePr>
        <p:xfrm>
          <a:off x="354950" y="240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688150"/>
                <a:gridCol w="4993650"/>
              </a:tblGrid>
              <a:tr h="10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제목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94" name="Google Shape;1594;p105"/>
          <p:cNvGraphicFramePr/>
          <p:nvPr/>
        </p:nvGraphicFramePr>
        <p:xfrm>
          <a:off x="354950" y="272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688150"/>
                <a:gridCol w="1471400"/>
                <a:gridCol w="702550"/>
                <a:gridCol w="2819650"/>
              </a:tblGrid>
              <a:tr h="1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작성자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조회수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95" name="Google Shape;1595;p105"/>
          <p:cNvGraphicFramePr/>
          <p:nvPr/>
        </p:nvGraphicFramePr>
        <p:xfrm>
          <a:off x="354925" y="342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688150"/>
                <a:gridCol w="4993650"/>
              </a:tblGrid>
              <a:tr h="78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내용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96" name="Google Shape;1596;p105"/>
          <p:cNvGraphicFramePr/>
          <p:nvPr/>
        </p:nvGraphicFramePr>
        <p:xfrm>
          <a:off x="354950" y="425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688150"/>
                <a:gridCol w="4993650"/>
              </a:tblGrid>
              <a:tr h="18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첨부파일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7" name="Google Shape;1597;p105"/>
          <p:cNvSpPr/>
          <p:nvPr/>
        </p:nvSpPr>
        <p:spPr>
          <a:xfrm>
            <a:off x="1152800" y="4330575"/>
            <a:ext cx="697200" cy="18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파일선택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8" name="Google Shape;1598;p105"/>
          <p:cNvSpPr/>
          <p:nvPr/>
        </p:nvSpPr>
        <p:spPr>
          <a:xfrm>
            <a:off x="5296275" y="4608225"/>
            <a:ext cx="425400" cy="2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삭제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9" name="Google Shape;1599;p105"/>
          <p:cNvSpPr/>
          <p:nvPr/>
        </p:nvSpPr>
        <p:spPr>
          <a:xfrm>
            <a:off x="1152800" y="4330578"/>
            <a:ext cx="697200" cy="162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0" name="Google Shape;1600;p105"/>
          <p:cNvSpPr/>
          <p:nvPr/>
        </p:nvSpPr>
        <p:spPr>
          <a:xfrm>
            <a:off x="4800975" y="4603125"/>
            <a:ext cx="920700" cy="235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1" name="Google Shape;1601;p105"/>
          <p:cNvSpPr/>
          <p:nvPr/>
        </p:nvSpPr>
        <p:spPr>
          <a:xfrm>
            <a:off x="1022275" y="18612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2" name="Google Shape;1602;p105"/>
          <p:cNvSpPr/>
          <p:nvPr/>
        </p:nvSpPr>
        <p:spPr>
          <a:xfrm>
            <a:off x="1152800" y="44928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3" name="Google Shape;1603;p105"/>
          <p:cNvSpPr/>
          <p:nvPr/>
        </p:nvSpPr>
        <p:spPr>
          <a:xfrm>
            <a:off x="4800975" y="44396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4" name="Google Shape;1604;p105"/>
          <p:cNvSpPr/>
          <p:nvPr/>
        </p:nvSpPr>
        <p:spPr>
          <a:xfrm>
            <a:off x="4800975" y="4608225"/>
            <a:ext cx="425400" cy="2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605" name="Google Shape;1605;p105"/>
          <p:cNvGraphicFramePr/>
          <p:nvPr/>
        </p:nvGraphicFramePr>
        <p:xfrm>
          <a:off x="354975" y="206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688125"/>
                <a:gridCol w="1471425"/>
                <a:gridCol w="702525"/>
                <a:gridCol w="2819675"/>
              </a:tblGrid>
              <a:tr h="30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번호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상위 번호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06" name="Google Shape;1606;p105"/>
          <p:cNvGraphicFramePr/>
          <p:nvPr/>
        </p:nvGraphicFramePr>
        <p:xfrm>
          <a:off x="354950" y="3063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688150"/>
                <a:gridCol w="1471400"/>
                <a:gridCol w="702550"/>
                <a:gridCol w="2819650"/>
              </a:tblGrid>
              <a:tr h="1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등록일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수정일</a:t>
                      </a:r>
                      <a:endParaRPr sz="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07" name="Google Shape;1607;p105"/>
          <p:cNvSpPr/>
          <p:nvPr/>
        </p:nvSpPr>
        <p:spPr>
          <a:xfrm>
            <a:off x="1043100" y="2063950"/>
            <a:ext cx="4993800" cy="2163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8" name="Google Shape;1608;p105"/>
          <p:cNvSpPr/>
          <p:nvPr/>
        </p:nvSpPr>
        <p:spPr>
          <a:xfrm>
            <a:off x="4256275" y="4603125"/>
            <a:ext cx="425400" cy="2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답글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9" name="Google Shape;1609;p105"/>
          <p:cNvSpPr/>
          <p:nvPr/>
        </p:nvSpPr>
        <p:spPr>
          <a:xfrm>
            <a:off x="4256275" y="4603125"/>
            <a:ext cx="425400" cy="235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0" name="Google Shape;1610;p105"/>
          <p:cNvSpPr/>
          <p:nvPr/>
        </p:nvSpPr>
        <p:spPr>
          <a:xfrm>
            <a:off x="4256275" y="44396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06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시스템관리</a:t>
            </a:r>
            <a:r>
              <a:rPr lang="ko" sz="1200">
                <a:solidFill>
                  <a:schemeClr val="dk2"/>
                </a:solidFill>
              </a:rPr>
              <a:t>(작성자: </a:t>
            </a:r>
            <a:r>
              <a:rPr lang="ko" sz="1200">
                <a:solidFill>
                  <a:schemeClr val="dk2"/>
                </a:solidFill>
              </a:rPr>
              <a:t>유찬우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616" name="Google Shape;1616;p106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로그인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MES-004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로그인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17" name="Google Shape;1617;p106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사원번호와 비밀번호 입력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로그인 버튼을 누르면 로그인 한 사원의 정보를 세션에 저장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618" name="Google Shape;1618;p10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619" name="Google Shape;1619;p10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0" name="Google Shape;1620;p10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10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22" name="Google Shape;1622;p106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3" name="Google Shape;1623;p106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4" name="Google Shape;1624;p106"/>
          <p:cNvSpPr/>
          <p:nvPr/>
        </p:nvSpPr>
        <p:spPr>
          <a:xfrm>
            <a:off x="2601425" y="2842125"/>
            <a:ext cx="2078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1001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5" name="Google Shape;1625;p106"/>
          <p:cNvSpPr/>
          <p:nvPr/>
        </p:nvSpPr>
        <p:spPr>
          <a:xfrm>
            <a:off x="2601425" y="3279150"/>
            <a:ext cx="2078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*******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6" name="Google Shape;1626;p106"/>
          <p:cNvSpPr/>
          <p:nvPr/>
        </p:nvSpPr>
        <p:spPr>
          <a:xfrm>
            <a:off x="1803975" y="2842125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사원번호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7" name="Google Shape;1627;p106"/>
          <p:cNvSpPr/>
          <p:nvPr/>
        </p:nvSpPr>
        <p:spPr>
          <a:xfrm>
            <a:off x="1803975" y="32791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비밀번호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8" name="Google Shape;1628;p106"/>
          <p:cNvSpPr/>
          <p:nvPr/>
        </p:nvSpPr>
        <p:spPr>
          <a:xfrm>
            <a:off x="2976075" y="4005625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로그인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9" name="Google Shape;1629;p106"/>
          <p:cNvSpPr/>
          <p:nvPr/>
        </p:nvSpPr>
        <p:spPr>
          <a:xfrm>
            <a:off x="1736175" y="2786696"/>
            <a:ext cx="3035100" cy="807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0" name="Google Shape;1630;p106"/>
          <p:cNvSpPr/>
          <p:nvPr/>
        </p:nvSpPr>
        <p:spPr>
          <a:xfrm>
            <a:off x="2930325" y="3932725"/>
            <a:ext cx="627600" cy="39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1" name="Google Shape;1631;p106"/>
          <p:cNvSpPr/>
          <p:nvPr/>
        </p:nvSpPr>
        <p:spPr>
          <a:xfrm>
            <a:off x="1583175" y="26786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2" name="Google Shape;1632;p106"/>
          <p:cNvSpPr/>
          <p:nvPr/>
        </p:nvSpPr>
        <p:spPr>
          <a:xfrm>
            <a:off x="2755275" y="38421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07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MES-시스템관리(작성자: 유찬우)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638" name="Google Shape;1638;p107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비밀번호 변경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MES-004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로그인 </a:t>
                      </a:r>
                      <a:r>
                        <a:rPr lang="ko" sz="1100"/>
                        <a:t>-&gt;</a:t>
                      </a:r>
                      <a:r>
                        <a:rPr lang="ko" sz="1100"/>
                        <a:t> 비밀번호 변경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39" name="Google Shape;1639;p107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변경할 비밀번호를 입력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변경버튼을 누르면 사원정보 테이블의 비밀번호를 수정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640" name="Google Shape;1640;p10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641" name="Google Shape;1641;p10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10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10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44" name="Google Shape;1644;p107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5" name="Google Shape;1645;p107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6" name="Google Shape;1646;p107"/>
          <p:cNvSpPr/>
          <p:nvPr/>
        </p:nvSpPr>
        <p:spPr>
          <a:xfrm>
            <a:off x="2601425" y="2842125"/>
            <a:ext cx="2078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********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7" name="Google Shape;1647;p107"/>
          <p:cNvSpPr/>
          <p:nvPr/>
        </p:nvSpPr>
        <p:spPr>
          <a:xfrm>
            <a:off x="2601425" y="3279150"/>
            <a:ext cx="2078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*******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8" name="Google Shape;1648;p107"/>
          <p:cNvSpPr/>
          <p:nvPr/>
        </p:nvSpPr>
        <p:spPr>
          <a:xfrm>
            <a:off x="1803975" y="2842125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비밀번호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9" name="Google Shape;1649;p107"/>
          <p:cNvSpPr/>
          <p:nvPr/>
        </p:nvSpPr>
        <p:spPr>
          <a:xfrm>
            <a:off x="1803975" y="32791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비밀번호확인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0" name="Google Shape;1650;p107"/>
          <p:cNvSpPr/>
          <p:nvPr/>
        </p:nvSpPr>
        <p:spPr>
          <a:xfrm>
            <a:off x="2976075" y="4005625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비밀번호 변경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1" name="Google Shape;1651;p107"/>
          <p:cNvSpPr/>
          <p:nvPr/>
        </p:nvSpPr>
        <p:spPr>
          <a:xfrm>
            <a:off x="1736175" y="2786696"/>
            <a:ext cx="3035100" cy="807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2" name="Google Shape;1652;p107"/>
          <p:cNvSpPr/>
          <p:nvPr/>
        </p:nvSpPr>
        <p:spPr>
          <a:xfrm>
            <a:off x="2930325" y="3932725"/>
            <a:ext cx="627600" cy="394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3" name="Google Shape;1653;p107"/>
          <p:cNvSpPr/>
          <p:nvPr/>
        </p:nvSpPr>
        <p:spPr>
          <a:xfrm>
            <a:off x="1583175" y="26786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4" name="Google Shape;1654;p107"/>
          <p:cNvSpPr/>
          <p:nvPr/>
        </p:nvSpPr>
        <p:spPr>
          <a:xfrm>
            <a:off x="2755275" y="38421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84" name="Google Shape;284;p3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3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핵심기술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7" name="Google Shape;287;p36"/>
          <p:cNvPicPr preferRelativeResize="0"/>
          <p:nvPr/>
        </p:nvPicPr>
        <p:blipFill rotWithShape="1">
          <a:blip r:embed="rId4">
            <a:alphaModFix/>
          </a:blip>
          <a:srcRect b="20202" l="22116" r="21763" t="9478"/>
          <a:stretch/>
        </p:blipFill>
        <p:spPr>
          <a:xfrm>
            <a:off x="107550" y="504525"/>
            <a:ext cx="1733525" cy="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3949" y="433375"/>
            <a:ext cx="1541650" cy="11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575" y="3281198"/>
            <a:ext cx="2052125" cy="7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 rotWithShape="1">
          <a:blip r:embed="rId7">
            <a:alphaModFix/>
          </a:blip>
          <a:srcRect b="21560" l="9885" r="11218" t="15248"/>
          <a:stretch/>
        </p:blipFill>
        <p:spPr>
          <a:xfrm>
            <a:off x="5347025" y="3158700"/>
            <a:ext cx="1635225" cy="58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6"/>
          <p:cNvCxnSpPr>
            <a:stCxn id="287" idx="3"/>
          </p:cNvCxnSpPr>
          <p:nvPr/>
        </p:nvCxnSpPr>
        <p:spPr>
          <a:xfrm>
            <a:off x="1841075" y="867450"/>
            <a:ext cx="1938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6"/>
          <p:cNvSpPr/>
          <p:nvPr/>
        </p:nvSpPr>
        <p:spPr>
          <a:xfrm>
            <a:off x="2159950" y="478375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스프링 MVC 패턴</a:t>
            </a:r>
            <a:endParaRPr b="1"/>
          </a:p>
        </p:txBody>
      </p:sp>
      <p:sp>
        <p:nvSpPr>
          <p:cNvPr id="293" name="Google Shape;293;p36"/>
          <p:cNvSpPr txBox="1"/>
          <p:nvPr/>
        </p:nvSpPr>
        <p:spPr>
          <a:xfrm>
            <a:off x="2151625" y="1047925"/>
            <a:ext cx="2135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:애플리케이션을 구조화하기 위한 디자인 패턴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Model-View-Controller (MVC) 패턴은 비즈니스 로직, 프레젠테이션 로직, 그리고 네비게이션 로직을 분리하여 코드의 재사용성과 유지 보수성을 높입니다.</a:t>
            </a:r>
            <a:endParaRPr b="1" sz="1000"/>
          </a:p>
        </p:txBody>
      </p:sp>
      <p:cxnSp>
        <p:nvCxnSpPr>
          <p:cNvPr id="294" name="Google Shape;294;p36"/>
          <p:cNvCxnSpPr>
            <a:stCxn id="288" idx="3"/>
          </p:cNvCxnSpPr>
          <p:nvPr/>
        </p:nvCxnSpPr>
        <p:spPr>
          <a:xfrm>
            <a:off x="6635600" y="1010750"/>
            <a:ext cx="188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6"/>
          <p:cNvSpPr/>
          <p:nvPr/>
        </p:nvSpPr>
        <p:spPr>
          <a:xfrm>
            <a:off x="6901025" y="568050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Asynchronous JavaScript and XML(비동기 통신 방식)</a:t>
            </a:r>
            <a:endParaRPr b="1" sz="1100"/>
          </a:p>
        </p:txBody>
      </p:sp>
      <p:sp>
        <p:nvSpPr>
          <p:cNvPr id="296" name="Google Shape;296;p36"/>
          <p:cNvSpPr txBox="1"/>
          <p:nvPr/>
        </p:nvSpPr>
        <p:spPr>
          <a:xfrm>
            <a:off x="6982250" y="1181425"/>
            <a:ext cx="18792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: 비동기 통신 기술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사용자 경험을 향상시키고, 웹 애플리케이션을 더욱 반응적으로 만듭니다.</a:t>
            </a:r>
            <a:endParaRPr b="1" sz="1100"/>
          </a:p>
        </p:txBody>
      </p:sp>
      <p:cxnSp>
        <p:nvCxnSpPr>
          <p:cNvPr id="297" name="Google Shape;297;p36"/>
          <p:cNvCxnSpPr>
            <a:stCxn id="289" idx="3"/>
          </p:cNvCxnSpPr>
          <p:nvPr/>
        </p:nvCxnSpPr>
        <p:spPr>
          <a:xfrm>
            <a:off x="2209700" y="3662135"/>
            <a:ext cx="3108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6"/>
          <p:cNvCxnSpPr/>
          <p:nvPr/>
        </p:nvCxnSpPr>
        <p:spPr>
          <a:xfrm flipH="1" rot="10800000">
            <a:off x="6906050" y="3450775"/>
            <a:ext cx="258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6"/>
          <p:cNvSpPr/>
          <p:nvPr/>
        </p:nvSpPr>
        <p:spPr>
          <a:xfrm>
            <a:off x="2540950" y="3221575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게시판</a:t>
            </a:r>
            <a:endParaRPr b="1"/>
          </a:p>
        </p:txBody>
      </p:sp>
      <p:sp>
        <p:nvSpPr>
          <p:cNvPr id="300" name="Google Shape;300;p36"/>
          <p:cNvSpPr/>
          <p:nvPr/>
        </p:nvSpPr>
        <p:spPr>
          <a:xfrm>
            <a:off x="7189150" y="3069175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JavaScript의 웹요청 라이브러리</a:t>
            </a:r>
            <a:endParaRPr b="1"/>
          </a:p>
        </p:txBody>
      </p:sp>
      <p:sp>
        <p:nvSpPr>
          <p:cNvPr id="301" name="Google Shape;301;p36"/>
          <p:cNvSpPr txBox="1"/>
          <p:nvPr/>
        </p:nvSpPr>
        <p:spPr>
          <a:xfrm>
            <a:off x="2304025" y="3714925"/>
            <a:ext cx="2135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게시글 CRUD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댓글 기능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검색 및 필터링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페이징 및 정렬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b="1" lang="ko" sz="1000"/>
              <a:t>파일 업로드</a:t>
            </a:r>
            <a:endParaRPr b="1" sz="1000"/>
          </a:p>
        </p:txBody>
      </p:sp>
      <p:sp>
        <p:nvSpPr>
          <p:cNvPr id="302" name="Google Shape;302;p36"/>
          <p:cNvSpPr txBox="1"/>
          <p:nvPr/>
        </p:nvSpPr>
        <p:spPr>
          <a:xfrm>
            <a:off x="7257025" y="3714925"/>
            <a:ext cx="2135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:Promise </a:t>
            </a:r>
            <a:r>
              <a:rPr b="1" lang="ko" sz="1000"/>
              <a:t>기반 데이터 fetch 라이브러리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</a:t>
            </a:r>
            <a:r>
              <a:rPr b="1" lang="ko" sz="1000"/>
              <a:t>비동기 작업: 클라이언트의 요청을 손쉽게 처리한다.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-인터센터 지원:요청을 전송하기 전이나 응답을 받기 전 특정 작업 수행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08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MES-시스템관리(작성자: 유찬우)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660" name="Google Shape;1660;p108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사원목록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</a:t>
                      </a:r>
                      <a:r>
                        <a:rPr lang="ko" sz="1100"/>
                        <a:t> 사원목록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61" name="Google Shape;1661;p108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사원의 이름을 검색하면 표가 업데이트됨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사원의 정보를 간단하게 출력하는 테이블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넘치는 사원정보는 페이징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사원등록 페이지로 이동하는 버튼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662" name="Google Shape;1662;p10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663" name="Google Shape;1663;p10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4" name="Google Shape;1664;p10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10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66" name="Google Shape;1666;p108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7" name="Google Shape;1667;p108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8" name="Google Shape;1668;p108"/>
          <p:cNvSpPr/>
          <p:nvPr/>
        </p:nvSpPr>
        <p:spPr>
          <a:xfrm>
            <a:off x="1788825" y="22863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사원</a:t>
            </a: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9" name="Google Shape;1669;p108"/>
          <p:cNvSpPr/>
          <p:nvPr/>
        </p:nvSpPr>
        <p:spPr>
          <a:xfrm>
            <a:off x="27162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0" name="Google Shape;1670;p108"/>
          <p:cNvSpPr/>
          <p:nvPr/>
        </p:nvSpPr>
        <p:spPr>
          <a:xfrm>
            <a:off x="1406625" y="1865450"/>
            <a:ext cx="2078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사원이름 검색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1" name="Google Shape;1671;p108"/>
          <p:cNvSpPr/>
          <p:nvPr/>
        </p:nvSpPr>
        <p:spPr>
          <a:xfrm>
            <a:off x="2332725" y="2286300"/>
            <a:ext cx="904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사원이름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2" name="Google Shape;1672;p108"/>
          <p:cNvSpPr/>
          <p:nvPr/>
        </p:nvSpPr>
        <p:spPr>
          <a:xfrm>
            <a:off x="3237525" y="2286300"/>
            <a:ext cx="904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직급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3" name="Google Shape;1673;p108"/>
          <p:cNvSpPr/>
          <p:nvPr/>
        </p:nvSpPr>
        <p:spPr>
          <a:xfrm>
            <a:off x="4142325" y="2286300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부서이름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4" name="Google Shape;1674;p108"/>
          <p:cNvSpPr/>
          <p:nvPr/>
        </p:nvSpPr>
        <p:spPr>
          <a:xfrm>
            <a:off x="1788825" y="2513925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1001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5" name="Google Shape;1675;p108"/>
          <p:cNvSpPr/>
          <p:nvPr/>
        </p:nvSpPr>
        <p:spPr>
          <a:xfrm>
            <a:off x="2332725" y="2513925"/>
            <a:ext cx="904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홍길동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6" name="Google Shape;1676;p108"/>
          <p:cNvSpPr/>
          <p:nvPr/>
        </p:nvSpPr>
        <p:spPr>
          <a:xfrm>
            <a:off x="3237525" y="2513925"/>
            <a:ext cx="904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관리자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7" name="Google Shape;1677;p108"/>
          <p:cNvSpPr/>
          <p:nvPr/>
        </p:nvSpPr>
        <p:spPr>
          <a:xfrm>
            <a:off x="4142325" y="2513925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8" name="Google Shape;1678;p108"/>
          <p:cNvSpPr/>
          <p:nvPr/>
        </p:nvSpPr>
        <p:spPr>
          <a:xfrm>
            <a:off x="29289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9" name="Google Shape;1679;p108"/>
          <p:cNvSpPr/>
          <p:nvPr/>
        </p:nvSpPr>
        <p:spPr>
          <a:xfrm>
            <a:off x="37797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0" name="Google Shape;1680;p108"/>
          <p:cNvSpPr/>
          <p:nvPr/>
        </p:nvSpPr>
        <p:spPr>
          <a:xfrm>
            <a:off x="35670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1" name="Google Shape;1681;p108"/>
          <p:cNvSpPr/>
          <p:nvPr/>
        </p:nvSpPr>
        <p:spPr>
          <a:xfrm>
            <a:off x="33543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2" name="Google Shape;1682;p108"/>
          <p:cNvSpPr/>
          <p:nvPr/>
        </p:nvSpPr>
        <p:spPr>
          <a:xfrm>
            <a:off x="31416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3" name="Google Shape;1683;p108"/>
          <p:cNvSpPr/>
          <p:nvPr/>
        </p:nvSpPr>
        <p:spPr>
          <a:xfrm>
            <a:off x="25035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4" name="Google Shape;1684;p108"/>
          <p:cNvSpPr/>
          <p:nvPr/>
        </p:nvSpPr>
        <p:spPr>
          <a:xfrm>
            <a:off x="4303525" y="4350500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사원등록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5" name="Google Shape;1685;p108"/>
          <p:cNvSpPr/>
          <p:nvPr/>
        </p:nvSpPr>
        <p:spPr>
          <a:xfrm>
            <a:off x="1370025" y="1811598"/>
            <a:ext cx="2151300" cy="34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6" name="Google Shape;1686;p108"/>
          <p:cNvSpPr/>
          <p:nvPr/>
        </p:nvSpPr>
        <p:spPr>
          <a:xfrm>
            <a:off x="1730475" y="2228000"/>
            <a:ext cx="3035100" cy="56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7" name="Google Shape;1687;p108"/>
          <p:cNvSpPr/>
          <p:nvPr/>
        </p:nvSpPr>
        <p:spPr>
          <a:xfrm>
            <a:off x="1149225" y="19002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8" name="Google Shape;1688;p108"/>
          <p:cNvSpPr/>
          <p:nvPr/>
        </p:nvSpPr>
        <p:spPr>
          <a:xfrm>
            <a:off x="1492875" y="22280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9" name="Google Shape;1689;p108"/>
          <p:cNvSpPr/>
          <p:nvPr/>
        </p:nvSpPr>
        <p:spPr>
          <a:xfrm>
            <a:off x="2458725" y="4297800"/>
            <a:ext cx="15786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0" name="Google Shape;1690;p108"/>
          <p:cNvSpPr/>
          <p:nvPr/>
        </p:nvSpPr>
        <p:spPr>
          <a:xfrm>
            <a:off x="2282775" y="42978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1" name="Google Shape;1691;p108"/>
          <p:cNvSpPr/>
          <p:nvPr/>
        </p:nvSpPr>
        <p:spPr>
          <a:xfrm>
            <a:off x="4205175" y="4297800"/>
            <a:ext cx="6855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2" name="Google Shape;1692;p108"/>
          <p:cNvSpPr/>
          <p:nvPr/>
        </p:nvSpPr>
        <p:spPr>
          <a:xfrm>
            <a:off x="4092875" y="41514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09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MES-시스템관리(작성자: 유찬우)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698" name="Google Shape;1698;p109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사원 </a:t>
                      </a:r>
                      <a:r>
                        <a:rPr lang="ko" sz="1100"/>
                        <a:t>상세정보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MES-010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</a:t>
                      </a:r>
                      <a:r>
                        <a:rPr lang="ko" sz="1100"/>
                        <a:t> 사원목록 </a:t>
                      </a:r>
                      <a:r>
                        <a:rPr lang="ko" sz="1100"/>
                        <a:t>-&gt;</a:t>
                      </a:r>
                      <a:r>
                        <a:rPr lang="ko" sz="1100"/>
                        <a:t> 사원상세정보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99" name="Google Shape;1699;p109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사원의 정보를 입력하는 란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정보를 처리하는 버튼들</a:t>
                      </a:r>
                      <a:br>
                        <a:rPr lang="ko" sz="1100"/>
                      </a:br>
                      <a:r>
                        <a:rPr lang="ko" sz="1100"/>
                        <a:t>(접근경로에 따라 다르게 출력)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메세지 보내는 페이지로 이동하는 버튼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700" name="Google Shape;1700;p10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701" name="Google Shape;1701;p10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10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10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04" name="Google Shape;1704;p109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5" name="Google Shape;1705;p109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6" name="Google Shape;1706;p109"/>
          <p:cNvSpPr/>
          <p:nvPr/>
        </p:nvSpPr>
        <p:spPr>
          <a:xfrm>
            <a:off x="1788825" y="22863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사원번호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7" name="Google Shape;1707;p109"/>
          <p:cNvSpPr/>
          <p:nvPr/>
        </p:nvSpPr>
        <p:spPr>
          <a:xfrm>
            <a:off x="2463525" y="2286300"/>
            <a:ext cx="2243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1001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8" name="Google Shape;1708;p109"/>
          <p:cNvSpPr/>
          <p:nvPr/>
        </p:nvSpPr>
        <p:spPr>
          <a:xfrm>
            <a:off x="1788825" y="25717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사원이름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9" name="Google Shape;1709;p109"/>
          <p:cNvSpPr/>
          <p:nvPr/>
        </p:nvSpPr>
        <p:spPr>
          <a:xfrm>
            <a:off x="2179100" y="43239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0" name="Google Shape;1710;p109"/>
          <p:cNvSpPr/>
          <p:nvPr/>
        </p:nvSpPr>
        <p:spPr>
          <a:xfrm>
            <a:off x="1788825" y="28572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비밀번호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1" name="Google Shape;1711;p109"/>
          <p:cNvSpPr/>
          <p:nvPr/>
        </p:nvSpPr>
        <p:spPr>
          <a:xfrm>
            <a:off x="1788825" y="31426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직급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2" name="Google Shape;1712;p109"/>
          <p:cNvSpPr/>
          <p:nvPr/>
        </p:nvSpPr>
        <p:spPr>
          <a:xfrm>
            <a:off x="4171000" y="28572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보이기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3" name="Google Shape;1713;p109"/>
          <p:cNvSpPr/>
          <p:nvPr/>
        </p:nvSpPr>
        <p:spPr>
          <a:xfrm>
            <a:off x="1788825" y="37135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월급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4" name="Google Shape;1714;p109"/>
          <p:cNvSpPr/>
          <p:nvPr/>
        </p:nvSpPr>
        <p:spPr>
          <a:xfrm>
            <a:off x="1788825" y="34281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부서이름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5" name="Google Shape;1715;p109"/>
          <p:cNvSpPr/>
          <p:nvPr/>
        </p:nvSpPr>
        <p:spPr>
          <a:xfrm>
            <a:off x="2463525" y="2571750"/>
            <a:ext cx="2243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홍길동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6" name="Google Shape;1716;p109"/>
          <p:cNvSpPr/>
          <p:nvPr/>
        </p:nvSpPr>
        <p:spPr>
          <a:xfrm>
            <a:off x="2463525" y="2857200"/>
            <a:ext cx="1650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*********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7" name="Google Shape;1717;p109"/>
          <p:cNvSpPr/>
          <p:nvPr/>
        </p:nvSpPr>
        <p:spPr>
          <a:xfrm>
            <a:off x="2463525" y="3142650"/>
            <a:ext cx="2243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관리자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8" name="Google Shape;1718;p109"/>
          <p:cNvSpPr/>
          <p:nvPr/>
        </p:nvSpPr>
        <p:spPr>
          <a:xfrm>
            <a:off x="2463525" y="3428100"/>
            <a:ext cx="2243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9" name="Google Shape;1719;p109"/>
          <p:cNvSpPr/>
          <p:nvPr/>
        </p:nvSpPr>
        <p:spPr>
          <a:xfrm>
            <a:off x="2463525" y="3713550"/>
            <a:ext cx="2243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3,000,000 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0" name="Google Shape;1720;p109"/>
          <p:cNvSpPr/>
          <p:nvPr/>
        </p:nvSpPr>
        <p:spPr>
          <a:xfrm>
            <a:off x="2901300" y="43239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1" name="Google Shape;1721;p109"/>
          <p:cNvSpPr/>
          <p:nvPr/>
        </p:nvSpPr>
        <p:spPr>
          <a:xfrm>
            <a:off x="3536150" y="43239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삭제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2" name="Google Shape;1722;p109"/>
          <p:cNvSpPr/>
          <p:nvPr/>
        </p:nvSpPr>
        <p:spPr>
          <a:xfrm>
            <a:off x="4171000" y="43239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메세지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3" name="Google Shape;1723;p109"/>
          <p:cNvSpPr/>
          <p:nvPr/>
        </p:nvSpPr>
        <p:spPr>
          <a:xfrm>
            <a:off x="1741200" y="2224780"/>
            <a:ext cx="3021000" cy="1812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4" name="Google Shape;1724;p109"/>
          <p:cNvSpPr/>
          <p:nvPr/>
        </p:nvSpPr>
        <p:spPr>
          <a:xfrm>
            <a:off x="2097600" y="4284450"/>
            <a:ext cx="2016600" cy="34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5" name="Google Shape;1725;p109"/>
          <p:cNvSpPr/>
          <p:nvPr/>
        </p:nvSpPr>
        <p:spPr>
          <a:xfrm>
            <a:off x="4171000" y="4284450"/>
            <a:ext cx="5361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6" name="Google Shape;1726;p109"/>
          <p:cNvSpPr/>
          <p:nvPr/>
        </p:nvSpPr>
        <p:spPr>
          <a:xfrm>
            <a:off x="1568025" y="217076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7" name="Google Shape;1727;p109"/>
          <p:cNvSpPr/>
          <p:nvPr/>
        </p:nvSpPr>
        <p:spPr>
          <a:xfrm>
            <a:off x="1954700" y="41983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8" name="Google Shape;1728;p109"/>
          <p:cNvSpPr/>
          <p:nvPr/>
        </p:nvSpPr>
        <p:spPr>
          <a:xfrm>
            <a:off x="4668000" y="41604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10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MES-시스템관리(작성자: 유찬우)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734" name="Google Shape;1734;p110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메세지 작성/확인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MES-014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</a:t>
                      </a:r>
                      <a:r>
                        <a:rPr lang="ko" sz="1100"/>
                        <a:t> 사원목록 </a:t>
                      </a:r>
                      <a:r>
                        <a:rPr lang="ko" sz="1100"/>
                        <a:t>-&gt;</a:t>
                      </a:r>
                      <a:r>
                        <a:rPr lang="ko" sz="1100"/>
                        <a:t> 사원상세목록 </a:t>
                      </a:r>
                      <a:r>
                        <a:rPr lang="ko" sz="1100"/>
                        <a:t>-&gt;</a:t>
                      </a:r>
                      <a:r>
                        <a:rPr lang="ko" sz="1100"/>
                        <a:t> 메세지작성 / </a:t>
                      </a:r>
                      <a:r>
                        <a:rPr lang="ko" sz="1100"/>
                        <a:t>Main Page -&gt;</a:t>
                      </a:r>
                      <a:r>
                        <a:rPr lang="ko" sz="1100"/>
                        <a:t> 메세지확인 </a:t>
                      </a:r>
                      <a:r>
                        <a:rPr lang="ko" sz="1100"/>
                        <a:t>-&gt;</a:t>
                      </a:r>
                      <a:r>
                        <a:rPr lang="ko" sz="1100"/>
                        <a:t> 메세지작성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735" name="Google Shape;1735;p110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확인 시에는 발송자, 작성 시에는 수신자의 정보가 들어감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전송할(혹은 전송 받은) 내용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메세지에 첨부된 파일의 이름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발송버튼을 누르면 메세지 발송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736" name="Google Shape;1736;p11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737" name="Google Shape;1737;p11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8" name="Google Shape;1738;p11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11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40" name="Google Shape;1740;p110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1" name="Google Shape;1741;p110"/>
          <p:cNvSpPr/>
          <p:nvPr/>
        </p:nvSpPr>
        <p:spPr>
          <a:xfrm>
            <a:off x="1406625" y="2198363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2" name="Google Shape;1742;p110"/>
          <p:cNvSpPr/>
          <p:nvPr/>
        </p:nvSpPr>
        <p:spPr>
          <a:xfrm>
            <a:off x="1756725" y="2386025"/>
            <a:ext cx="2982600" cy="1860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 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—----이전메세지—---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발신자 : 김길동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수신자 : 홍길동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수신일 : 2025-01-25 14:21:16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답장해주세요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3" name="Google Shape;1743;p110"/>
          <p:cNvSpPr/>
          <p:nvPr/>
        </p:nvSpPr>
        <p:spPr>
          <a:xfrm>
            <a:off x="4303525" y="4350500"/>
            <a:ext cx="435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발송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4" name="Google Shape;1744;p110"/>
          <p:cNvSpPr/>
          <p:nvPr/>
        </p:nvSpPr>
        <p:spPr>
          <a:xfrm>
            <a:off x="1406625" y="1907713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5" name="Google Shape;1745;p110"/>
          <p:cNvSpPr/>
          <p:nvPr/>
        </p:nvSpPr>
        <p:spPr>
          <a:xfrm>
            <a:off x="1950525" y="19077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홍길동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6" name="Google Shape;1746;p110"/>
          <p:cNvSpPr/>
          <p:nvPr/>
        </p:nvSpPr>
        <p:spPr>
          <a:xfrm>
            <a:off x="4409625" y="1907713"/>
            <a:ext cx="679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2025-01-24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7" name="Google Shape;1747;p110"/>
          <p:cNvSpPr/>
          <p:nvPr/>
        </p:nvSpPr>
        <p:spPr>
          <a:xfrm>
            <a:off x="1756725" y="4350500"/>
            <a:ext cx="16704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첨부파일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8" name="Google Shape;1748;p110"/>
          <p:cNvSpPr/>
          <p:nvPr/>
        </p:nvSpPr>
        <p:spPr>
          <a:xfrm>
            <a:off x="1334525" y="1862625"/>
            <a:ext cx="1209300" cy="33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9" name="Google Shape;1749;p110"/>
          <p:cNvSpPr/>
          <p:nvPr/>
        </p:nvSpPr>
        <p:spPr>
          <a:xfrm>
            <a:off x="1692325" y="2286624"/>
            <a:ext cx="3115200" cy="1990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0" name="Google Shape;1750;p110"/>
          <p:cNvSpPr/>
          <p:nvPr/>
        </p:nvSpPr>
        <p:spPr>
          <a:xfrm>
            <a:off x="1692325" y="4323902"/>
            <a:ext cx="1774500" cy="266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1" name="Google Shape;1751;p110"/>
          <p:cNvSpPr/>
          <p:nvPr/>
        </p:nvSpPr>
        <p:spPr>
          <a:xfrm>
            <a:off x="4268425" y="4309550"/>
            <a:ext cx="4959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2" name="Google Shape;1752;p110"/>
          <p:cNvSpPr/>
          <p:nvPr/>
        </p:nvSpPr>
        <p:spPr>
          <a:xfrm>
            <a:off x="1145250" y="183203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3" name="Google Shape;1753;p110"/>
          <p:cNvSpPr/>
          <p:nvPr/>
        </p:nvSpPr>
        <p:spPr>
          <a:xfrm>
            <a:off x="1492875" y="225693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4" name="Google Shape;1754;p110"/>
          <p:cNvSpPr/>
          <p:nvPr/>
        </p:nvSpPr>
        <p:spPr>
          <a:xfrm>
            <a:off x="1492875" y="436511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5" name="Google Shape;1755;p110"/>
          <p:cNvSpPr/>
          <p:nvPr/>
        </p:nvSpPr>
        <p:spPr>
          <a:xfrm>
            <a:off x="4082725" y="437733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11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MES-시스템관리(작성자: 유찬우)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761" name="Google Shape;1761;p111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메세지 </a:t>
                      </a:r>
                      <a:r>
                        <a:rPr lang="ko" sz="1100"/>
                        <a:t>목록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MES-015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</a:t>
                      </a:r>
                      <a:r>
                        <a:rPr lang="ko" sz="1100"/>
                        <a:t> 메세지확인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762" name="Google Shape;1762;p111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수/발신자의 이름으로 메세지 검색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받은 메세지의 경우 발신자가 보낸 메세지들이, 보낸 메세지의 경우 수신자와 작성했던 메세지들이 출력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넘치는 정보를 페이징처리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메세지 작성 페이지로 이동하는 버튼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763" name="Google Shape;1763;p11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764" name="Google Shape;1764;p11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5" name="Google Shape;1765;p11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11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67" name="Google Shape;1767;p111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8" name="Google Shape;1768;p111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9" name="Google Shape;1769;p111"/>
          <p:cNvSpPr/>
          <p:nvPr/>
        </p:nvSpPr>
        <p:spPr>
          <a:xfrm>
            <a:off x="1749225" y="2298275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</a:t>
            </a: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0" name="Google Shape;1770;p111"/>
          <p:cNvSpPr/>
          <p:nvPr/>
        </p:nvSpPr>
        <p:spPr>
          <a:xfrm>
            <a:off x="27162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1" name="Google Shape;1771;p111"/>
          <p:cNvSpPr/>
          <p:nvPr/>
        </p:nvSpPr>
        <p:spPr>
          <a:xfrm>
            <a:off x="1406625" y="1865450"/>
            <a:ext cx="2078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수/발신자 이름 검색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2" name="Google Shape;1772;p111"/>
          <p:cNvSpPr/>
          <p:nvPr/>
        </p:nvSpPr>
        <p:spPr>
          <a:xfrm>
            <a:off x="2203725" y="2298275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수/발신자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3" name="Google Shape;1773;p111"/>
          <p:cNvSpPr/>
          <p:nvPr/>
        </p:nvSpPr>
        <p:spPr>
          <a:xfrm>
            <a:off x="2768625" y="2298275"/>
            <a:ext cx="7692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4" name="Google Shape;1774;p111"/>
          <p:cNvSpPr/>
          <p:nvPr/>
        </p:nvSpPr>
        <p:spPr>
          <a:xfrm>
            <a:off x="4102725" y="2298275"/>
            <a:ext cx="644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발신일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5" name="Google Shape;1775;p111"/>
          <p:cNvSpPr/>
          <p:nvPr/>
        </p:nvSpPr>
        <p:spPr>
          <a:xfrm>
            <a:off x="1749225" y="252590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6" name="Google Shape;1776;p111"/>
          <p:cNvSpPr/>
          <p:nvPr/>
        </p:nvSpPr>
        <p:spPr>
          <a:xfrm>
            <a:off x="2203725" y="2525900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홍길동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7" name="Google Shape;1777;p111"/>
          <p:cNvSpPr/>
          <p:nvPr/>
        </p:nvSpPr>
        <p:spPr>
          <a:xfrm>
            <a:off x="2768625" y="2525900"/>
            <a:ext cx="7692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메세지입니다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8" name="Google Shape;1778;p111"/>
          <p:cNvSpPr/>
          <p:nvPr/>
        </p:nvSpPr>
        <p:spPr>
          <a:xfrm>
            <a:off x="4102725" y="2525900"/>
            <a:ext cx="644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01-24 14:07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9" name="Google Shape;1779;p111"/>
          <p:cNvSpPr/>
          <p:nvPr/>
        </p:nvSpPr>
        <p:spPr>
          <a:xfrm>
            <a:off x="29289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0" name="Google Shape;1780;p111"/>
          <p:cNvSpPr/>
          <p:nvPr/>
        </p:nvSpPr>
        <p:spPr>
          <a:xfrm>
            <a:off x="37797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1" name="Google Shape;1781;p111"/>
          <p:cNvSpPr/>
          <p:nvPr/>
        </p:nvSpPr>
        <p:spPr>
          <a:xfrm>
            <a:off x="35670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2" name="Google Shape;1782;p111"/>
          <p:cNvSpPr/>
          <p:nvPr/>
        </p:nvSpPr>
        <p:spPr>
          <a:xfrm>
            <a:off x="33543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3" name="Google Shape;1783;p111"/>
          <p:cNvSpPr/>
          <p:nvPr/>
        </p:nvSpPr>
        <p:spPr>
          <a:xfrm>
            <a:off x="31416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4" name="Google Shape;1784;p111"/>
          <p:cNvSpPr/>
          <p:nvPr/>
        </p:nvSpPr>
        <p:spPr>
          <a:xfrm>
            <a:off x="25035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5" name="Google Shape;1785;p111"/>
          <p:cNvSpPr/>
          <p:nvPr/>
        </p:nvSpPr>
        <p:spPr>
          <a:xfrm>
            <a:off x="4303525" y="4350500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메세지 작성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6" name="Google Shape;1786;p111"/>
          <p:cNvSpPr/>
          <p:nvPr/>
        </p:nvSpPr>
        <p:spPr>
          <a:xfrm>
            <a:off x="3537825" y="2298275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열람여부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7" name="Google Shape;1787;p111"/>
          <p:cNvSpPr/>
          <p:nvPr/>
        </p:nvSpPr>
        <p:spPr>
          <a:xfrm>
            <a:off x="3537825" y="2525900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안 읽음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8" name="Google Shape;1788;p111"/>
          <p:cNvSpPr/>
          <p:nvPr/>
        </p:nvSpPr>
        <p:spPr>
          <a:xfrm>
            <a:off x="1370025" y="1811598"/>
            <a:ext cx="2151300" cy="34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9" name="Google Shape;1789;p111"/>
          <p:cNvSpPr/>
          <p:nvPr/>
        </p:nvSpPr>
        <p:spPr>
          <a:xfrm>
            <a:off x="1730475" y="2228000"/>
            <a:ext cx="3035100" cy="56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0" name="Google Shape;1790;p111"/>
          <p:cNvSpPr/>
          <p:nvPr/>
        </p:nvSpPr>
        <p:spPr>
          <a:xfrm>
            <a:off x="1149225" y="19002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1" name="Google Shape;1791;p111"/>
          <p:cNvSpPr/>
          <p:nvPr/>
        </p:nvSpPr>
        <p:spPr>
          <a:xfrm>
            <a:off x="1492875" y="22280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2" name="Google Shape;1792;p111"/>
          <p:cNvSpPr/>
          <p:nvPr/>
        </p:nvSpPr>
        <p:spPr>
          <a:xfrm>
            <a:off x="2458725" y="4297800"/>
            <a:ext cx="15786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3" name="Google Shape;1793;p111"/>
          <p:cNvSpPr/>
          <p:nvPr/>
        </p:nvSpPr>
        <p:spPr>
          <a:xfrm>
            <a:off x="2282775" y="42978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4" name="Google Shape;1794;p111"/>
          <p:cNvSpPr/>
          <p:nvPr/>
        </p:nvSpPr>
        <p:spPr>
          <a:xfrm>
            <a:off x="4205175" y="4297800"/>
            <a:ext cx="6855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5" name="Google Shape;1795;p111"/>
          <p:cNvSpPr/>
          <p:nvPr/>
        </p:nvSpPr>
        <p:spPr>
          <a:xfrm>
            <a:off x="4092875" y="41514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12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MES-시스템관리(작성자: 유찬우)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801" name="Google Shape;1801;p112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게시판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MES-019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</a:t>
                      </a:r>
                      <a:r>
                        <a:rPr lang="ko" sz="1100"/>
                        <a:t> 게시판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802" name="Google Shape;1802;p112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게시글 이름과 부서로 검색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게시글의 간단한 정보를 테이블에 출력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넘치는 정보를 페이징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 작성하는 페이지로 이동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803" name="Google Shape;1803;p11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804" name="Google Shape;1804;p11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5" name="Google Shape;1805;p11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11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07" name="Google Shape;1807;p112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8" name="Google Shape;1808;p112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9" name="Google Shape;1809;p112"/>
          <p:cNvSpPr/>
          <p:nvPr/>
        </p:nvSpPr>
        <p:spPr>
          <a:xfrm>
            <a:off x="1551675" y="2298275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0" name="Google Shape;1810;p112"/>
          <p:cNvSpPr/>
          <p:nvPr/>
        </p:nvSpPr>
        <p:spPr>
          <a:xfrm>
            <a:off x="27162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1" name="Google Shape;1811;p112"/>
          <p:cNvSpPr/>
          <p:nvPr/>
        </p:nvSpPr>
        <p:spPr>
          <a:xfrm>
            <a:off x="1406625" y="1865450"/>
            <a:ext cx="921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게시글</a:t>
            </a: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 이름 검색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2" name="Google Shape;1812;p112"/>
          <p:cNvSpPr/>
          <p:nvPr/>
        </p:nvSpPr>
        <p:spPr>
          <a:xfrm>
            <a:off x="2006175" y="2298275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부서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3" name="Google Shape;1813;p112"/>
          <p:cNvSpPr/>
          <p:nvPr/>
        </p:nvSpPr>
        <p:spPr>
          <a:xfrm>
            <a:off x="2736375" y="2298275"/>
            <a:ext cx="801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 제목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4" name="Google Shape;1814;p112"/>
          <p:cNvSpPr/>
          <p:nvPr/>
        </p:nvSpPr>
        <p:spPr>
          <a:xfrm>
            <a:off x="4102725" y="2298275"/>
            <a:ext cx="644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등록일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5" name="Google Shape;1815;p112"/>
          <p:cNvSpPr/>
          <p:nvPr/>
        </p:nvSpPr>
        <p:spPr>
          <a:xfrm>
            <a:off x="1551675" y="2525900"/>
            <a:ext cx="454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6" name="Google Shape;1816;p112"/>
          <p:cNvSpPr/>
          <p:nvPr/>
        </p:nvSpPr>
        <p:spPr>
          <a:xfrm>
            <a:off x="2006175" y="252590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7" name="Google Shape;1817;p112"/>
          <p:cNvSpPr/>
          <p:nvPr/>
        </p:nvSpPr>
        <p:spPr>
          <a:xfrm>
            <a:off x="2736225" y="2525900"/>
            <a:ext cx="801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공지합니다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8" name="Google Shape;1818;p112"/>
          <p:cNvSpPr/>
          <p:nvPr/>
        </p:nvSpPr>
        <p:spPr>
          <a:xfrm>
            <a:off x="4102725" y="2525900"/>
            <a:ext cx="644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01-24 14:07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9" name="Google Shape;1819;p112"/>
          <p:cNvSpPr/>
          <p:nvPr/>
        </p:nvSpPr>
        <p:spPr>
          <a:xfrm>
            <a:off x="29289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0" name="Google Shape;1820;p112"/>
          <p:cNvSpPr/>
          <p:nvPr/>
        </p:nvSpPr>
        <p:spPr>
          <a:xfrm>
            <a:off x="37797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1" name="Google Shape;1821;p112"/>
          <p:cNvSpPr/>
          <p:nvPr/>
        </p:nvSpPr>
        <p:spPr>
          <a:xfrm>
            <a:off x="35670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2" name="Google Shape;1822;p112"/>
          <p:cNvSpPr/>
          <p:nvPr/>
        </p:nvSpPr>
        <p:spPr>
          <a:xfrm>
            <a:off x="33543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3" name="Google Shape;1823;p112"/>
          <p:cNvSpPr/>
          <p:nvPr/>
        </p:nvSpPr>
        <p:spPr>
          <a:xfrm>
            <a:off x="31416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4" name="Google Shape;1824;p112"/>
          <p:cNvSpPr/>
          <p:nvPr/>
        </p:nvSpPr>
        <p:spPr>
          <a:xfrm>
            <a:off x="25035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5" name="Google Shape;1825;p112"/>
          <p:cNvSpPr/>
          <p:nvPr/>
        </p:nvSpPr>
        <p:spPr>
          <a:xfrm>
            <a:off x="4303525" y="4350500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글작성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6" name="Google Shape;1826;p112"/>
          <p:cNvSpPr/>
          <p:nvPr/>
        </p:nvSpPr>
        <p:spPr>
          <a:xfrm>
            <a:off x="3537825" y="2298275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7" name="Google Shape;1827;p112"/>
          <p:cNvSpPr/>
          <p:nvPr/>
        </p:nvSpPr>
        <p:spPr>
          <a:xfrm>
            <a:off x="3537825" y="2525900"/>
            <a:ext cx="564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홍길동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8" name="Google Shape;1828;p112"/>
          <p:cNvSpPr/>
          <p:nvPr/>
        </p:nvSpPr>
        <p:spPr>
          <a:xfrm>
            <a:off x="2371275" y="2298275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태그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9" name="Google Shape;1829;p112"/>
          <p:cNvSpPr/>
          <p:nvPr/>
        </p:nvSpPr>
        <p:spPr>
          <a:xfrm>
            <a:off x="2371275" y="252590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공지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0" name="Google Shape;1830;p112"/>
          <p:cNvSpPr/>
          <p:nvPr/>
        </p:nvSpPr>
        <p:spPr>
          <a:xfrm>
            <a:off x="2393575" y="1865450"/>
            <a:ext cx="921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부서</a:t>
            </a: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 이름 검색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1" name="Google Shape;1831;p112"/>
          <p:cNvSpPr/>
          <p:nvPr/>
        </p:nvSpPr>
        <p:spPr>
          <a:xfrm>
            <a:off x="1370025" y="1811598"/>
            <a:ext cx="2151300" cy="34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2" name="Google Shape;1832;p112"/>
          <p:cNvSpPr/>
          <p:nvPr/>
        </p:nvSpPr>
        <p:spPr>
          <a:xfrm>
            <a:off x="1516350" y="2228000"/>
            <a:ext cx="3249300" cy="565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3" name="Google Shape;1833;p112"/>
          <p:cNvSpPr/>
          <p:nvPr/>
        </p:nvSpPr>
        <p:spPr>
          <a:xfrm>
            <a:off x="1149225" y="19002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4" name="Google Shape;1834;p112"/>
          <p:cNvSpPr/>
          <p:nvPr/>
        </p:nvSpPr>
        <p:spPr>
          <a:xfrm>
            <a:off x="1295550" y="22552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5" name="Google Shape;1835;p112"/>
          <p:cNvSpPr/>
          <p:nvPr/>
        </p:nvSpPr>
        <p:spPr>
          <a:xfrm>
            <a:off x="2458725" y="4297800"/>
            <a:ext cx="15786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6" name="Google Shape;1836;p112"/>
          <p:cNvSpPr/>
          <p:nvPr/>
        </p:nvSpPr>
        <p:spPr>
          <a:xfrm>
            <a:off x="2282775" y="42978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7" name="Google Shape;1837;p112"/>
          <p:cNvSpPr/>
          <p:nvPr/>
        </p:nvSpPr>
        <p:spPr>
          <a:xfrm>
            <a:off x="4205175" y="4297800"/>
            <a:ext cx="6855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8" name="Google Shape;1838;p112"/>
          <p:cNvSpPr/>
          <p:nvPr/>
        </p:nvSpPr>
        <p:spPr>
          <a:xfrm>
            <a:off x="4092875" y="41514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13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MES-시스템관리(작성자: 유찬우)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844" name="Google Shape;1844;p113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게시글 작성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MES-019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</a:t>
                      </a:r>
                      <a:r>
                        <a:rPr lang="ko" sz="1100"/>
                        <a:t>게시판 </a:t>
                      </a:r>
                      <a:r>
                        <a:rPr lang="ko" sz="1100"/>
                        <a:t>-&gt;</a:t>
                      </a:r>
                      <a:r>
                        <a:rPr lang="ko" sz="1100"/>
                        <a:t> 게시글확인 / </a:t>
                      </a:r>
                      <a:r>
                        <a:rPr lang="ko" sz="1100"/>
                        <a:t>Main Page -&gt;</a:t>
                      </a:r>
                      <a:r>
                        <a:rPr lang="ko" sz="1100"/>
                        <a:t> 게시판 </a:t>
                      </a:r>
                      <a:r>
                        <a:rPr lang="ko" sz="1100"/>
                        <a:t>-&gt; </a:t>
                      </a:r>
                      <a:r>
                        <a:rPr lang="ko" sz="1100"/>
                        <a:t>게시글작성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845" name="Google Shape;1845;p113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글의 제목과 등급을 설정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작성일과 수정일을 표시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글의 내용 입력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파일을 첨부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5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버튼을 누르면 글 등록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846" name="Google Shape;1846;p11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847" name="Google Shape;1847;p11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8" name="Google Shape;1848;p11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11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50" name="Google Shape;1850;p113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1" name="Google Shape;1851;p113"/>
          <p:cNvSpPr/>
          <p:nvPr/>
        </p:nvSpPr>
        <p:spPr>
          <a:xfrm>
            <a:off x="1406625" y="2779897"/>
            <a:ext cx="3682800" cy="2017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2" name="Google Shape;1852;p113"/>
          <p:cNvSpPr/>
          <p:nvPr/>
        </p:nvSpPr>
        <p:spPr>
          <a:xfrm>
            <a:off x="1756725" y="2874375"/>
            <a:ext cx="2982600" cy="1504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 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3" name="Google Shape;1853;p113"/>
          <p:cNvSpPr/>
          <p:nvPr/>
        </p:nvSpPr>
        <p:spPr>
          <a:xfrm>
            <a:off x="4306475" y="4484575"/>
            <a:ext cx="435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4" name="Google Shape;1854;p113"/>
          <p:cNvSpPr/>
          <p:nvPr/>
        </p:nvSpPr>
        <p:spPr>
          <a:xfrm>
            <a:off x="1406625" y="25116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인사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5" name="Google Shape;1855;p113"/>
          <p:cNvSpPr/>
          <p:nvPr/>
        </p:nvSpPr>
        <p:spPr>
          <a:xfrm>
            <a:off x="1950525" y="2511638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홍길동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6" name="Google Shape;1856;p113"/>
          <p:cNvSpPr/>
          <p:nvPr/>
        </p:nvSpPr>
        <p:spPr>
          <a:xfrm>
            <a:off x="4409625" y="2511638"/>
            <a:ext cx="679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2025-01-24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7" name="Google Shape;1857;p113"/>
          <p:cNvSpPr/>
          <p:nvPr/>
        </p:nvSpPr>
        <p:spPr>
          <a:xfrm>
            <a:off x="1756725" y="4484575"/>
            <a:ext cx="16704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첨부파일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8" name="Google Shape;1858;p113"/>
          <p:cNvSpPr/>
          <p:nvPr/>
        </p:nvSpPr>
        <p:spPr>
          <a:xfrm>
            <a:off x="4409625" y="2243388"/>
            <a:ext cx="679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2025-01-24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9" name="Google Shape;1859;p113"/>
          <p:cNvSpPr/>
          <p:nvPr/>
        </p:nvSpPr>
        <p:spPr>
          <a:xfrm>
            <a:off x="2490225" y="1963188"/>
            <a:ext cx="15156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제목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0" name="Google Shape;1860;p113"/>
          <p:cNvSpPr/>
          <p:nvPr/>
        </p:nvSpPr>
        <p:spPr>
          <a:xfrm>
            <a:off x="4089150" y="1963175"/>
            <a:ext cx="679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글 등급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1" name="Google Shape;1861;p113"/>
          <p:cNvSpPr/>
          <p:nvPr/>
        </p:nvSpPr>
        <p:spPr>
          <a:xfrm>
            <a:off x="1971000" y="1963175"/>
            <a:ext cx="435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공지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2" name="Google Shape;1862;p113"/>
          <p:cNvSpPr/>
          <p:nvPr/>
        </p:nvSpPr>
        <p:spPr>
          <a:xfrm>
            <a:off x="1925375" y="1911900"/>
            <a:ext cx="28821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3" name="Google Shape;1863;p113"/>
          <p:cNvSpPr/>
          <p:nvPr/>
        </p:nvSpPr>
        <p:spPr>
          <a:xfrm>
            <a:off x="1692325" y="2842125"/>
            <a:ext cx="3115200" cy="1563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4" name="Google Shape;1864;p113"/>
          <p:cNvSpPr/>
          <p:nvPr/>
        </p:nvSpPr>
        <p:spPr>
          <a:xfrm>
            <a:off x="1692325" y="4456302"/>
            <a:ext cx="1774500" cy="266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5" name="Google Shape;1865;p113"/>
          <p:cNvSpPr/>
          <p:nvPr/>
        </p:nvSpPr>
        <p:spPr>
          <a:xfrm>
            <a:off x="4276475" y="4468900"/>
            <a:ext cx="4959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6" name="Google Shape;1866;p113"/>
          <p:cNvSpPr/>
          <p:nvPr/>
        </p:nvSpPr>
        <p:spPr>
          <a:xfrm>
            <a:off x="1713675" y="183713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7" name="Google Shape;1867;p113"/>
          <p:cNvSpPr/>
          <p:nvPr/>
        </p:nvSpPr>
        <p:spPr>
          <a:xfrm>
            <a:off x="1492875" y="280853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8" name="Google Shape;1868;p113"/>
          <p:cNvSpPr/>
          <p:nvPr/>
        </p:nvSpPr>
        <p:spPr>
          <a:xfrm>
            <a:off x="1492875" y="449751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9" name="Google Shape;1869;p113"/>
          <p:cNvSpPr/>
          <p:nvPr/>
        </p:nvSpPr>
        <p:spPr>
          <a:xfrm>
            <a:off x="4088250" y="451501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0" name="Google Shape;1870;p113"/>
          <p:cNvSpPr/>
          <p:nvPr/>
        </p:nvSpPr>
        <p:spPr>
          <a:xfrm>
            <a:off x="4375400" y="2271050"/>
            <a:ext cx="752700" cy="50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1" name="Google Shape;1871;p113"/>
          <p:cNvSpPr/>
          <p:nvPr/>
        </p:nvSpPr>
        <p:spPr>
          <a:xfrm>
            <a:off x="4154600" y="224758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14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MES-시스템관리(작성자: 유찬우)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877" name="Google Shape;1877;p114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수익지출기록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</a:t>
                      </a:r>
                      <a:r>
                        <a:rPr lang="ko" sz="1100"/>
                        <a:t> 수익지출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878" name="Google Shape;1878;p114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작성 날짜로 수익지출 검색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기록을 테이블에 출력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3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페이징 처리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 페이지로 이동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879" name="Google Shape;1879;p11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880" name="Google Shape;1880;p11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1" name="Google Shape;1881;p11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11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83" name="Google Shape;1883;p114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4" name="Google Shape;1884;p114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5" name="Google Shape;1885;p114"/>
          <p:cNvSpPr/>
          <p:nvPr/>
        </p:nvSpPr>
        <p:spPr>
          <a:xfrm>
            <a:off x="1547750" y="2298275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번호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6" name="Google Shape;1886;p114"/>
          <p:cNvSpPr/>
          <p:nvPr/>
        </p:nvSpPr>
        <p:spPr>
          <a:xfrm>
            <a:off x="27162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7" name="Google Shape;1887;p114"/>
          <p:cNvSpPr/>
          <p:nvPr/>
        </p:nvSpPr>
        <p:spPr>
          <a:xfrm>
            <a:off x="1406625" y="1865450"/>
            <a:ext cx="4083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01-24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8" name="Google Shape;1888;p114"/>
          <p:cNvSpPr/>
          <p:nvPr/>
        </p:nvSpPr>
        <p:spPr>
          <a:xfrm>
            <a:off x="1912850" y="2298275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구분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9" name="Google Shape;1889;p114"/>
          <p:cNvSpPr/>
          <p:nvPr/>
        </p:nvSpPr>
        <p:spPr>
          <a:xfrm>
            <a:off x="3008150" y="2298275"/>
            <a:ext cx="598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입출금액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0" name="Google Shape;1890;p114"/>
          <p:cNvSpPr/>
          <p:nvPr/>
        </p:nvSpPr>
        <p:spPr>
          <a:xfrm>
            <a:off x="4404400" y="2298275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작성날짜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1" name="Google Shape;1891;p114"/>
          <p:cNvSpPr/>
          <p:nvPr/>
        </p:nvSpPr>
        <p:spPr>
          <a:xfrm>
            <a:off x="1547750" y="252590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104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2" name="Google Shape;1892;p114"/>
          <p:cNvSpPr/>
          <p:nvPr/>
        </p:nvSpPr>
        <p:spPr>
          <a:xfrm>
            <a:off x="1912850" y="252590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수익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3" name="Google Shape;1893;p114"/>
          <p:cNvSpPr/>
          <p:nvPr/>
        </p:nvSpPr>
        <p:spPr>
          <a:xfrm>
            <a:off x="3008075" y="2525900"/>
            <a:ext cx="598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8,000,000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4" name="Google Shape;1894;p114"/>
          <p:cNvSpPr/>
          <p:nvPr/>
        </p:nvSpPr>
        <p:spPr>
          <a:xfrm>
            <a:off x="4404400" y="25259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01-24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5" name="Google Shape;1895;p114"/>
          <p:cNvSpPr/>
          <p:nvPr/>
        </p:nvSpPr>
        <p:spPr>
          <a:xfrm>
            <a:off x="29289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6" name="Google Shape;1896;p114"/>
          <p:cNvSpPr/>
          <p:nvPr/>
        </p:nvSpPr>
        <p:spPr>
          <a:xfrm>
            <a:off x="37797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7" name="Google Shape;1897;p114"/>
          <p:cNvSpPr/>
          <p:nvPr/>
        </p:nvSpPr>
        <p:spPr>
          <a:xfrm>
            <a:off x="35670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8" name="Google Shape;1898;p114"/>
          <p:cNvSpPr/>
          <p:nvPr/>
        </p:nvSpPr>
        <p:spPr>
          <a:xfrm>
            <a:off x="33543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9" name="Google Shape;1899;p114"/>
          <p:cNvSpPr/>
          <p:nvPr/>
        </p:nvSpPr>
        <p:spPr>
          <a:xfrm>
            <a:off x="31416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0" name="Google Shape;1900;p114"/>
          <p:cNvSpPr/>
          <p:nvPr/>
        </p:nvSpPr>
        <p:spPr>
          <a:xfrm>
            <a:off x="2503575" y="4350500"/>
            <a:ext cx="2127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1" name="Google Shape;1901;p114"/>
          <p:cNvSpPr/>
          <p:nvPr/>
        </p:nvSpPr>
        <p:spPr>
          <a:xfrm>
            <a:off x="4303525" y="4350500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기록등록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2" name="Google Shape;1902;p114"/>
          <p:cNvSpPr/>
          <p:nvPr/>
        </p:nvSpPr>
        <p:spPr>
          <a:xfrm>
            <a:off x="3606800" y="2298275"/>
            <a:ext cx="797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현재금액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3" name="Google Shape;1903;p114"/>
          <p:cNvSpPr/>
          <p:nvPr/>
        </p:nvSpPr>
        <p:spPr>
          <a:xfrm>
            <a:off x="3606650" y="2525900"/>
            <a:ext cx="797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28,000,000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4" name="Google Shape;1904;p114"/>
          <p:cNvSpPr/>
          <p:nvPr/>
        </p:nvSpPr>
        <p:spPr>
          <a:xfrm>
            <a:off x="2277950" y="2298275"/>
            <a:ext cx="7302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5" name="Google Shape;1905;p114"/>
          <p:cNvSpPr/>
          <p:nvPr/>
        </p:nvSpPr>
        <p:spPr>
          <a:xfrm>
            <a:off x="2277950" y="2525900"/>
            <a:ext cx="7302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쿠키판매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6" name="Google Shape;1906;p114"/>
          <p:cNvSpPr/>
          <p:nvPr/>
        </p:nvSpPr>
        <p:spPr>
          <a:xfrm>
            <a:off x="3361725" y="186545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검색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7" name="Google Shape;1907;p114"/>
          <p:cNvSpPr/>
          <p:nvPr/>
        </p:nvSpPr>
        <p:spPr>
          <a:xfrm>
            <a:off x="1814925" y="186545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부터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8" name="Google Shape;1908;p114"/>
          <p:cNvSpPr/>
          <p:nvPr/>
        </p:nvSpPr>
        <p:spPr>
          <a:xfrm>
            <a:off x="2180025" y="1865450"/>
            <a:ext cx="4083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01-25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9" name="Google Shape;1909;p114"/>
          <p:cNvSpPr/>
          <p:nvPr/>
        </p:nvSpPr>
        <p:spPr>
          <a:xfrm>
            <a:off x="2588325" y="186545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까지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0" name="Google Shape;1910;p114"/>
          <p:cNvSpPr/>
          <p:nvPr/>
        </p:nvSpPr>
        <p:spPr>
          <a:xfrm>
            <a:off x="2951850" y="186545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수익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1" name="Google Shape;1911;p114"/>
          <p:cNvSpPr/>
          <p:nvPr/>
        </p:nvSpPr>
        <p:spPr>
          <a:xfrm>
            <a:off x="1547750" y="275900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105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2" name="Google Shape;1912;p114"/>
          <p:cNvSpPr/>
          <p:nvPr/>
        </p:nvSpPr>
        <p:spPr>
          <a:xfrm>
            <a:off x="1912850" y="2759000"/>
            <a:ext cx="365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지출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3" name="Google Shape;1913;p114"/>
          <p:cNvSpPr/>
          <p:nvPr/>
        </p:nvSpPr>
        <p:spPr>
          <a:xfrm>
            <a:off x="3008075" y="2759000"/>
            <a:ext cx="598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,000,000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4" name="Google Shape;1914;p114"/>
          <p:cNvSpPr/>
          <p:nvPr/>
        </p:nvSpPr>
        <p:spPr>
          <a:xfrm>
            <a:off x="4404400" y="27590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01-25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5" name="Google Shape;1915;p114"/>
          <p:cNvSpPr/>
          <p:nvPr/>
        </p:nvSpPr>
        <p:spPr>
          <a:xfrm>
            <a:off x="3606650" y="2759000"/>
            <a:ext cx="797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25,000,000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6" name="Google Shape;1916;p114"/>
          <p:cNvSpPr/>
          <p:nvPr/>
        </p:nvSpPr>
        <p:spPr>
          <a:xfrm>
            <a:off x="2277950" y="2759000"/>
            <a:ext cx="7302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설탕구매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7" name="Google Shape;1917;p114"/>
          <p:cNvSpPr/>
          <p:nvPr/>
        </p:nvSpPr>
        <p:spPr>
          <a:xfrm>
            <a:off x="1370025" y="1811600"/>
            <a:ext cx="2409900" cy="34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8" name="Google Shape;1918;p114"/>
          <p:cNvSpPr/>
          <p:nvPr/>
        </p:nvSpPr>
        <p:spPr>
          <a:xfrm>
            <a:off x="1502750" y="2228000"/>
            <a:ext cx="3491100" cy="840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9" name="Google Shape;1919;p114"/>
          <p:cNvSpPr/>
          <p:nvPr/>
        </p:nvSpPr>
        <p:spPr>
          <a:xfrm>
            <a:off x="1149225" y="19002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0" name="Google Shape;1920;p114"/>
          <p:cNvSpPr/>
          <p:nvPr/>
        </p:nvSpPr>
        <p:spPr>
          <a:xfrm>
            <a:off x="1281950" y="22280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1" name="Google Shape;1921;p114"/>
          <p:cNvSpPr/>
          <p:nvPr/>
        </p:nvSpPr>
        <p:spPr>
          <a:xfrm>
            <a:off x="2458725" y="4297800"/>
            <a:ext cx="15786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2" name="Google Shape;1922;p114"/>
          <p:cNvSpPr/>
          <p:nvPr/>
        </p:nvSpPr>
        <p:spPr>
          <a:xfrm>
            <a:off x="2282775" y="429780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3" name="Google Shape;1923;p114"/>
          <p:cNvSpPr/>
          <p:nvPr/>
        </p:nvSpPr>
        <p:spPr>
          <a:xfrm>
            <a:off x="4205175" y="4297800"/>
            <a:ext cx="6855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4" name="Google Shape;1924;p114"/>
          <p:cNvSpPr/>
          <p:nvPr/>
        </p:nvSpPr>
        <p:spPr>
          <a:xfrm>
            <a:off x="4092875" y="41514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15"/>
          <p:cNvSpPr txBox="1"/>
          <p:nvPr/>
        </p:nvSpPr>
        <p:spPr>
          <a:xfrm>
            <a:off x="276225" y="508200"/>
            <a:ext cx="2654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MES-시스템관리(작성자: 유찬우)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930" name="Google Shape;1930;p115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수익지출</a:t>
                      </a:r>
                      <a:r>
                        <a:rPr lang="ko" sz="1100"/>
                        <a:t> 상세정보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MES-020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</a:t>
                      </a:r>
                      <a:r>
                        <a:rPr lang="ko" sz="1100"/>
                        <a:t> 수익지출 </a:t>
                      </a:r>
                      <a:r>
                        <a:rPr lang="ko" sz="1100"/>
                        <a:t>-&gt;</a:t>
                      </a:r>
                      <a:r>
                        <a:rPr lang="ko" sz="1100"/>
                        <a:t> 수익지출상세정보확인 / </a:t>
                      </a:r>
                      <a:r>
                        <a:rPr lang="ko" sz="1100"/>
                        <a:t>Main Page -&gt; 수익지출 -&gt; 글 </a:t>
                      </a:r>
                      <a:r>
                        <a:rPr lang="ko" sz="1100"/>
                        <a:t>작성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931" name="Google Shape;1931;p115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기록의 상세정보를 입력/확인하는 란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접근경로와 권한에 따라 기능 버튼 출력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932" name="Google Shape;1932;p11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933" name="Google Shape;1933;p11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4" name="Google Shape;1934;p11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11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36" name="Google Shape;1936;p115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7" name="Google Shape;1937;p115"/>
          <p:cNvSpPr/>
          <p:nvPr/>
        </p:nvSpPr>
        <p:spPr>
          <a:xfrm>
            <a:off x="1406625" y="2141175"/>
            <a:ext cx="3682800" cy="2599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8" name="Google Shape;1938;p115"/>
          <p:cNvSpPr/>
          <p:nvPr/>
        </p:nvSpPr>
        <p:spPr>
          <a:xfrm>
            <a:off x="1788825" y="22863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9" name="Google Shape;1939;p115"/>
          <p:cNvSpPr/>
          <p:nvPr/>
        </p:nvSpPr>
        <p:spPr>
          <a:xfrm>
            <a:off x="2463525" y="2286300"/>
            <a:ext cx="2243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홍길동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0" name="Google Shape;1940;p115"/>
          <p:cNvSpPr/>
          <p:nvPr/>
        </p:nvSpPr>
        <p:spPr>
          <a:xfrm>
            <a:off x="1788825" y="257175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1" name="Google Shape;1941;p115"/>
          <p:cNvSpPr/>
          <p:nvPr/>
        </p:nvSpPr>
        <p:spPr>
          <a:xfrm>
            <a:off x="2917225" y="43239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등록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2" name="Google Shape;1942;p115"/>
          <p:cNvSpPr/>
          <p:nvPr/>
        </p:nvSpPr>
        <p:spPr>
          <a:xfrm>
            <a:off x="1788825" y="28572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금액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3" name="Google Shape;1943;p115"/>
          <p:cNvSpPr/>
          <p:nvPr/>
        </p:nvSpPr>
        <p:spPr>
          <a:xfrm>
            <a:off x="1788825" y="3142650"/>
            <a:ext cx="543900" cy="507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세부내용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4" name="Google Shape;1944;p115"/>
          <p:cNvSpPr/>
          <p:nvPr/>
        </p:nvSpPr>
        <p:spPr>
          <a:xfrm>
            <a:off x="4472775" y="2857200"/>
            <a:ext cx="242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원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5" name="Google Shape;1945;p115"/>
          <p:cNvSpPr/>
          <p:nvPr/>
        </p:nvSpPr>
        <p:spPr>
          <a:xfrm>
            <a:off x="1788825" y="37029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작성날짜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6" name="Google Shape;1946;p115"/>
          <p:cNvSpPr/>
          <p:nvPr/>
        </p:nvSpPr>
        <p:spPr>
          <a:xfrm>
            <a:off x="2463525" y="2571750"/>
            <a:ext cx="22437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쿠키 판매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7" name="Google Shape;1947;p115"/>
          <p:cNvSpPr/>
          <p:nvPr/>
        </p:nvSpPr>
        <p:spPr>
          <a:xfrm>
            <a:off x="2873300" y="2857200"/>
            <a:ext cx="15438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8,000,000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8" name="Google Shape;1948;p115"/>
          <p:cNvSpPr/>
          <p:nvPr/>
        </p:nvSpPr>
        <p:spPr>
          <a:xfrm>
            <a:off x="2463525" y="3142650"/>
            <a:ext cx="2243700" cy="507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쿠키를 판매했습니다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9" name="Google Shape;1949;p115"/>
          <p:cNvSpPr/>
          <p:nvPr/>
        </p:nvSpPr>
        <p:spPr>
          <a:xfrm>
            <a:off x="2463525" y="3702900"/>
            <a:ext cx="730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2025-01-24 14:43:25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0" name="Google Shape;1950;p115"/>
          <p:cNvSpPr/>
          <p:nvPr/>
        </p:nvSpPr>
        <p:spPr>
          <a:xfrm>
            <a:off x="3540275" y="43239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1" name="Google Shape;1951;p115"/>
          <p:cNvSpPr/>
          <p:nvPr/>
        </p:nvSpPr>
        <p:spPr>
          <a:xfrm>
            <a:off x="4163325" y="4323975"/>
            <a:ext cx="543900" cy="21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삭제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2" name="Google Shape;1952;p115"/>
          <p:cNvSpPr/>
          <p:nvPr/>
        </p:nvSpPr>
        <p:spPr>
          <a:xfrm>
            <a:off x="2463525" y="2857200"/>
            <a:ext cx="3621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수익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3" name="Google Shape;1953;p115"/>
          <p:cNvSpPr/>
          <p:nvPr/>
        </p:nvSpPr>
        <p:spPr>
          <a:xfrm>
            <a:off x="3302025" y="3702900"/>
            <a:ext cx="5439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수정</a:t>
            </a: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날짜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4" name="Google Shape;1954;p115"/>
          <p:cNvSpPr/>
          <p:nvPr/>
        </p:nvSpPr>
        <p:spPr>
          <a:xfrm>
            <a:off x="3976725" y="3702900"/>
            <a:ext cx="730500" cy="23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2025-01-24 14:43:25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5" name="Google Shape;1955;p115"/>
          <p:cNvSpPr/>
          <p:nvPr/>
        </p:nvSpPr>
        <p:spPr>
          <a:xfrm>
            <a:off x="1741200" y="2224780"/>
            <a:ext cx="3021000" cy="1812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6" name="Google Shape;1956;p115"/>
          <p:cNvSpPr/>
          <p:nvPr/>
        </p:nvSpPr>
        <p:spPr>
          <a:xfrm>
            <a:off x="2873300" y="4284450"/>
            <a:ext cx="1888800" cy="34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7" name="Google Shape;1957;p115"/>
          <p:cNvSpPr/>
          <p:nvPr/>
        </p:nvSpPr>
        <p:spPr>
          <a:xfrm>
            <a:off x="1568025" y="217076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8" name="Google Shape;1958;p115"/>
          <p:cNvSpPr/>
          <p:nvPr/>
        </p:nvSpPr>
        <p:spPr>
          <a:xfrm>
            <a:off x="2652500" y="42255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16"/>
          <p:cNvSpPr txBox="1"/>
          <p:nvPr/>
        </p:nvSpPr>
        <p:spPr>
          <a:xfrm>
            <a:off x="276225" y="5082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MES-주문관리(작성자: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964" name="Google Shape;1964;p116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고객리스트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고객관리 -&gt; 고객리스트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965" name="Google Shape;1965;p116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검색을 통해서 원하는 정보 필터링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수주팀 관리자만 </a:t>
                      </a:r>
                      <a:r>
                        <a:rPr lang="ko" sz="1100"/>
                        <a:t>새로운 고객 등록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고객리스트를 한눈에 확인하거나 검색을 통해서 필터링이 가능하고 새로운 고객을 등록한다.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1966" name="Google Shape;1966;p11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1967" name="Google Shape;1967;p11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8" name="Google Shape;1968;p11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11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70" name="Google Shape;1970;p116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971" name="Google Shape;1971;p116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48725"/>
                <a:gridCol w="1148725"/>
                <a:gridCol w="1148725"/>
                <a:gridCol w="1148725"/>
                <a:gridCol w="1148725"/>
              </a:tblGrid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고객코드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거래처명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담당자명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전화번호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이메일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한국마트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김준우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101-234-5551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aabb12@example.com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휴먼플러스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이길자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101-234-1221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re</a:t>
                      </a:r>
                      <a:r>
                        <a:rPr lang="ko" sz="800"/>
                        <a:t>bb3333@example.com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지마트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박지우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102-1122-3232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erew1241</a:t>
                      </a:r>
                      <a:r>
                        <a:rPr lang="ko" sz="800"/>
                        <a:t>@example.com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72" name="Google Shape;1972;p116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고객정보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973" name="Google Shape;1973;p116"/>
          <p:cNvSpPr/>
          <p:nvPr/>
        </p:nvSpPr>
        <p:spPr>
          <a:xfrm>
            <a:off x="266625" y="1730825"/>
            <a:ext cx="4872600" cy="50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4" name="Google Shape;1974;p116"/>
          <p:cNvSpPr/>
          <p:nvPr/>
        </p:nvSpPr>
        <p:spPr>
          <a:xfrm>
            <a:off x="55475" y="164781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5" name="Google Shape;1975;p116"/>
          <p:cNvSpPr/>
          <p:nvPr/>
        </p:nvSpPr>
        <p:spPr>
          <a:xfrm>
            <a:off x="5135116" y="1823691"/>
            <a:ext cx="1005600" cy="414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6" name="Google Shape;1976;p116"/>
          <p:cNvSpPr/>
          <p:nvPr/>
        </p:nvSpPr>
        <p:spPr>
          <a:xfrm>
            <a:off x="5940475" y="164781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7"/>
          <p:cNvSpPr txBox="1"/>
          <p:nvPr/>
        </p:nvSpPr>
        <p:spPr>
          <a:xfrm>
            <a:off x="239050" y="58415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주문</a:t>
            </a:r>
            <a:r>
              <a:rPr lang="ko" sz="1200">
                <a:solidFill>
                  <a:schemeClr val="dk2"/>
                </a:solidFill>
              </a:rPr>
              <a:t>관리(</a:t>
            </a:r>
            <a:r>
              <a:rPr lang="ko" sz="1200">
                <a:solidFill>
                  <a:schemeClr val="dk2"/>
                </a:solidFill>
              </a:rPr>
              <a:t>작성자: 석송이</a:t>
            </a:r>
            <a:r>
              <a:rPr lang="ko" sz="1200">
                <a:solidFill>
                  <a:schemeClr val="dk2"/>
                </a:solidFill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982" name="Google Shape;1982;p117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고객정보등록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</a:t>
                      </a:r>
                      <a:r>
                        <a:rPr lang="ko" sz="1100"/>
                        <a:t>고객관리</a:t>
                      </a:r>
                      <a:r>
                        <a:rPr lang="ko" sz="1100"/>
                        <a:t> -&gt; </a:t>
                      </a:r>
                      <a:r>
                        <a:rPr lang="ko" sz="1100"/>
                        <a:t>고객정보등록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983" name="Google Shape;1983;p117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등록내용을 입력한 뒤 등록처리한다.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 후 리스트로 이동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고객의 정보인 고객이 속한 회사(거래처명), 거래의 담당자 등을 입력한다.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984" name="Google Shape;1984;p117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5" name="Google Shape;1985;p117"/>
          <p:cNvSpPr/>
          <p:nvPr/>
        </p:nvSpPr>
        <p:spPr>
          <a:xfrm>
            <a:off x="276275" y="1809750"/>
            <a:ext cx="5943600" cy="5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고객정보 등록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986" name="Google Shape;1986;p117"/>
          <p:cNvGrpSpPr/>
          <p:nvPr/>
        </p:nvGrpSpPr>
        <p:grpSpPr>
          <a:xfrm>
            <a:off x="475400" y="2547700"/>
            <a:ext cx="5617500" cy="192300"/>
            <a:chOff x="323000" y="2547700"/>
            <a:chExt cx="5617500" cy="192300"/>
          </a:xfrm>
        </p:grpSpPr>
        <p:sp>
          <p:nvSpPr>
            <p:cNvPr id="1987" name="Google Shape;1987;p117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거래처명</a:t>
              </a:r>
              <a:endParaRPr sz="800"/>
            </a:p>
          </p:txBody>
        </p:sp>
        <p:sp>
          <p:nvSpPr>
            <p:cNvPr id="1988" name="Google Shape;1988;p117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Proxima Nova"/>
                  <a:ea typeface="Proxima Nova"/>
                  <a:cs typeface="Proxima Nova"/>
                  <a:sym typeface="Proxima Nova"/>
                </a:rPr>
                <a:t>제일슈퍼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989" name="Google Shape;1989;p117"/>
          <p:cNvGrpSpPr/>
          <p:nvPr/>
        </p:nvGrpSpPr>
        <p:grpSpPr>
          <a:xfrm>
            <a:off x="475400" y="2994525"/>
            <a:ext cx="5617500" cy="192300"/>
            <a:chOff x="323000" y="2547700"/>
            <a:chExt cx="5617500" cy="192300"/>
          </a:xfrm>
        </p:grpSpPr>
        <p:sp>
          <p:nvSpPr>
            <p:cNvPr id="1990" name="Google Shape;1990;p117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담당자명</a:t>
              </a:r>
              <a:endParaRPr sz="800"/>
            </a:p>
          </p:txBody>
        </p:sp>
        <p:sp>
          <p:nvSpPr>
            <p:cNvPr id="1991" name="Google Shape;1991;p117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Proxima Nova"/>
                  <a:ea typeface="Proxima Nova"/>
                  <a:cs typeface="Proxima Nova"/>
                  <a:sym typeface="Proxima Nova"/>
                </a:rPr>
                <a:t>이손영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992" name="Google Shape;1992;p117"/>
          <p:cNvGrpSpPr/>
          <p:nvPr/>
        </p:nvGrpSpPr>
        <p:grpSpPr>
          <a:xfrm>
            <a:off x="475400" y="3441350"/>
            <a:ext cx="5617500" cy="192300"/>
            <a:chOff x="323000" y="2547700"/>
            <a:chExt cx="5617500" cy="192300"/>
          </a:xfrm>
        </p:grpSpPr>
        <p:sp>
          <p:nvSpPr>
            <p:cNvPr id="1993" name="Google Shape;1993;p117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전화번호</a:t>
              </a:r>
              <a:endParaRPr sz="800"/>
            </a:p>
          </p:txBody>
        </p:sp>
        <p:sp>
          <p:nvSpPr>
            <p:cNvPr id="1994" name="Google Shape;1994;p117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Proxima Nova"/>
                  <a:ea typeface="Proxima Nova"/>
                  <a:cs typeface="Proxima Nova"/>
                  <a:sym typeface="Proxima Nova"/>
                </a:rPr>
                <a:t>101-5647-8778</a:t>
              </a:r>
              <a:endParaRPr sz="9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995" name="Google Shape;1995;p117"/>
          <p:cNvGrpSpPr/>
          <p:nvPr/>
        </p:nvGrpSpPr>
        <p:grpSpPr>
          <a:xfrm>
            <a:off x="475400" y="3888175"/>
            <a:ext cx="5617500" cy="192300"/>
            <a:chOff x="323000" y="2547700"/>
            <a:chExt cx="5617500" cy="192300"/>
          </a:xfrm>
        </p:grpSpPr>
        <p:sp>
          <p:nvSpPr>
            <p:cNvPr id="1996" name="Google Shape;1996;p117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이메일</a:t>
              </a:r>
              <a:endParaRPr sz="800"/>
            </a:p>
          </p:txBody>
        </p:sp>
        <p:sp>
          <p:nvSpPr>
            <p:cNvPr id="1997" name="Google Shape;1997;p117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Proxima Nova"/>
                  <a:ea typeface="Proxima Nova"/>
                  <a:cs typeface="Proxima Nova"/>
                  <a:sym typeface="Proxima Nova"/>
                </a:rPr>
                <a:t>eew778@example.com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998" name="Google Shape;1998;p117"/>
          <p:cNvSpPr/>
          <p:nvPr/>
        </p:nvSpPr>
        <p:spPr>
          <a:xfrm>
            <a:off x="4651400" y="4626700"/>
            <a:ext cx="476400" cy="228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등록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999" name="Google Shape;1999;p117"/>
          <p:cNvSpPr/>
          <p:nvPr/>
        </p:nvSpPr>
        <p:spPr>
          <a:xfrm>
            <a:off x="5191750" y="4626700"/>
            <a:ext cx="924900" cy="228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조회리스트</a:t>
            </a:r>
            <a:endParaRPr sz="800">
              <a:solidFill>
                <a:schemeClr val="lt1"/>
              </a:solidFill>
            </a:endParaRPr>
          </a:p>
        </p:txBody>
      </p:sp>
      <p:grpSp>
        <p:nvGrpSpPr>
          <p:cNvPr id="2000" name="Google Shape;2000;p11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001" name="Google Shape;2001;p11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2" name="Google Shape;2002;p11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11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04" name="Google Shape;2004;p117"/>
          <p:cNvSpPr/>
          <p:nvPr/>
        </p:nvSpPr>
        <p:spPr>
          <a:xfrm>
            <a:off x="4572000" y="4606875"/>
            <a:ext cx="6045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5" name="Google Shape;2005;p117"/>
          <p:cNvSpPr/>
          <p:nvPr/>
        </p:nvSpPr>
        <p:spPr>
          <a:xfrm>
            <a:off x="4414025" y="444336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6" name="Google Shape;2006;p117"/>
          <p:cNvSpPr/>
          <p:nvPr/>
        </p:nvSpPr>
        <p:spPr>
          <a:xfrm>
            <a:off x="5105400" y="4530675"/>
            <a:ext cx="1114500" cy="368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7" name="Google Shape;2007;p117"/>
          <p:cNvSpPr/>
          <p:nvPr/>
        </p:nvSpPr>
        <p:spPr>
          <a:xfrm>
            <a:off x="6016675" y="433498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3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309" name="Google Shape;309;p3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핵심기술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2" name="Google Shape;3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350" y="3067950"/>
            <a:ext cx="1733401" cy="10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5">
            <a:alphaModFix/>
          </a:blip>
          <a:srcRect b="15781" l="8046" r="9764" t="22574"/>
          <a:stretch/>
        </p:blipFill>
        <p:spPr>
          <a:xfrm>
            <a:off x="80333" y="604650"/>
            <a:ext cx="1474465" cy="5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916" y="507900"/>
            <a:ext cx="1385083" cy="10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48" y="3023275"/>
            <a:ext cx="1630900" cy="91331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1801200" y="507900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프론트엔트 프레임워크</a:t>
            </a:r>
            <a:endParaRPr b="1"/>
          </a:p>
        </p:txBody>
      </p:sp>
      <p:sp>
        <p:nvSpPr>
          <p:cNvPr id="317" name="Google Shape;317;p37"/>
          <p:cNvSpPr/>
          <p:nvPr/>
        </p:nvSpPr>
        <p:spPr>
          <a:xfrm>
            <a:off x="7154675" y="3056588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Chart.js</a:t>
            </a:r>
            <a:endParaRPr b="1"/>
          </a:p>
        </p:txBody>
      </p:sp>
      <p:sp>
        <p:nvSpPr>
          <p:cNvPr id="318" name="Google Shape;318;p37"/>
          <p:cNvSpPr/>
          <p:nvPr/>
        </p:nvSpPr>
        <p:spPr>
          <a:xfrm>
            <a:off x="7125175" y="547975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캘린터</a:t>
            </a:r>
            <a:endParaRPr b="1"/>
          </a:p>
        </p:txBody>
      </p:sp>
      <p:sp>
        <p:nvSpPr>
          <p:cNvPr id="319" name="Google Shape;319;p37"/>
          <p:cNvSpPr/>
          <p:nvPr/>
        </p:nvSpPr>
        <p:spPr>
          <a:xfrm>
            <a:off x="1805100" y="3006325"/>
            <a:ext cx="1960500" cy="4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통신 프로토콜</a:t>
            </a:r>
            <a:endParaRPr b="1"/>
          </a:p>
        </p:txBody>
      </p:sp>
      <p:cxnSp>
        <p:nvCxnSpPr>
          <p:cNvPr id="320" name="Google Shape;320;p37"/>
          <p:cNvCxnSpPr/>
          <p:nvPr/>
        </p:nvCxnSpPr>
        <p:spPr>
          <a:xfrm>
            <a:off x="1554798" y="881113"/>
            <a:ext cx="19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7"/>
          <p:cNvCxnSpPr>
            <a:stCxn id="315" idx="3"/>
          </p:cNvCxnSpPr>
          <p:nvPr/>
        </p:nvCxnSpPr>
        <p:spPr>
          <a:xfrm>
            <a:off x="1651647" y="3479931"/>
            <a:ext cx="1578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7"/>
          <p:cNvCxnSpPr/>
          <p:nvPr/>
        </p:nvCxnSpPr>
        <p:spPr>
          <a:xfrm flipH="1" rot="10800000">
            <a:off x="6741400" y="925800"/>
            <a:ext cx="2313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7"/>
          <p:cNvCxnSpPr/>
          <p:nvPr/>
        </p:nvCxnSpPr>
        <p:spPr>
          <a:xfrm>
            <a:off x="6838200" y="3412900"/>
            <a:ext cx="2325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37"/>
          <p:cNvSpPr txBox="1"/>
          <p:nvPr/>
        </p:nvSpPr>
        <p:spPr>
          <a:xfrm>
            <a:off x="1770625" y="895525"/>
            <a:ext cx="21357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: </a:t>
            </a:r>
            <a:r>
              <a:rPr b="1" lang="ko" sz="1000"/>
              <a:t>사용자 인터페이스를 만들기 위해 사용하는 오픈 소스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</a:t>
            </a:r>
            <a:r>
              <a:rPr b="1" lang="ko" sz="1000"/>
              <a:t>반응형 데이터 바인딩: 데이터가 변경되면 UI가 자동으로 업데이트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-디렉티브: HTML 요소에 특수 속성을 추가하여 데이터 바인딩과 DOM 조작을 간단하게 할 수 있습니다.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-컴포넌트 기반 아키텍처: 재사용 가능한 컴포넌트를 통해 애플리케이션을 모듈화하고 구조화</a:t>
            </a:r>
            <a:endParaRPr b="1" sz="1000"/>
          </a:p>
        </p:txBody>
      </p:sp>
      <p:sp>
        <p:nvSpPr>
          <p:cNvPr id="325" name="Google Shape;325;p37"/>
          <p:cNvSpPr txBox="1"/>
          <p:nvPr/>
        </p:nvSpPr>
        <p:spPr>
          <a:xfrm>
            <a:off x="7208075" y="3507200"/>
            <a:ext cx="2135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:</a:t>
            </a:r>
            <a:r>
              <a:rPr b="1" lang="ko" sz="1000"/>
              <a:t>데이터 시각화를 위한 자바스크립트 라이브러리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</a:t>
            </a:r>
            <a:r>
              <a:rPr b="1" lang="ko" sz="1000"/>
              <a:t>다양한 차트 유형을 활용하여 데이터를 시각적으로 표현합니다.</a:t>
            </a:r>
            <a:endParaRPr b="1" sz="1000"/>
          </a:p>
        </p:txBody>
      </p:sp>
      <p:sp>
        <p:nvSpPr>
          <p:cNvPr id="326" name="Google Shape;326;p37"/>
          <p:cNvSpPr txBox="1"/>
          <p:nvPr/>
        </p:nvSpPr>
        <p:spPr>
          <a:xfrm>
            <a:off x="1779525" y="3391200"/>
            <a:ext cx="2135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:</a:t>
            </a:r>
            <a:r>
              <a:rPr b="1" lang="ko" sz="1000"/>
              <a:t>클라이언트와 서버 간에 양방향, 실시간 통신을 제공하는 프로토콜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-</a:t>
            </a:r>
            <a:r>
              <a:rPr b="1" lang="ko" sz="1000"/>
              <a:t>양방향 통신:클라이언트와 서버가 동시에 데이터를 주고받는 기능을 이용하여 채팅 기능 구현</a:t>
            </a:r>
            <a:endParaRPr b="1" sz="1000"/>
          </a:p>
        </p:txBody>
      </p:sp>
      <p:sp>
        <p:nvSpPr>
          <p:cNvPr id="327" name="Google Shape;327;p37"/>
          <p:cNvSpPr txBox="1"/>
          <p:nvPr/>
        </p:nvSpPr>
        <p:spPr>
          <a:xfrm>
            <a:off x="7037575" y="1005175"/>
            <a:ext cx="2135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: 자바스크립트 기반 오픈 소스 라이브러리로, 웹 애플리케이션에서 일정 관리, 스케줄링, 캘린더 기능을 쉽게 구현 가능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-달력뷰:월간, 주간, 일간 달력을 지원하여 다양한 시각적 표현을 제공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-이벤트관리:이벤트를 쉽게 추가, 삭제, 수정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-데이터바인딩:JSON 데이터를 사용하여 이벤트를 쉽게 관리</a:t>
            </a:r>
            <a:endParaRPr b="1" sz="9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18"/>
          <p:cNvSpPr txBox="1"/>
          <p:nvPr/>
        </p:nvSpPr>
        <p:spPr>
          <a:xfrm>
            <a:off x="239050" y="50795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MES-주문관리(작성자: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013" name="Google Shape;2013;p118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고객정보</a:t>
                      </a:r>
                      <a:r>
                        <a:rPr lang="ko" sz="1100"/>
                        <a:t>상세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고객관리 -&gt; 고객정보</a:t>
                      </a:r>
                      <a:r>
                        <a:rPr lang="ko" sz="1100"/>
                        <a:t>상세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014" name="Google Shape;2014;p118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수주팀 관리자만 고객정보에 대해서 수정,삭제가 가능하다.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리스트에서 해당 고객정보를 더블클릭시 상세페이지로 이동하여 정보를 확인하고 수정,삭제가 가능하다.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015" name="Google Shape;2015;p118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6" name="Google Shape;2016;p118"/>
          <p:cNvSpPr/>
          <p:nvPr/>
        </p:nvSpPr>
        <p:spPr>
          <a:xfrm>
            <a:off x="276275" y="1809750"/>
            <a:ext cx="5943600" cy="5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고객정보 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상세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17" name="Google Shape;2017;p118"/>
          <p:cNvGrpSpPr/>
          <p:nvPr/>
        </p:nvGrpSpPr>
        <p:grpSpPr>
          <a:xfrm>
            <a:off x="475400" y="2928700"/>
            <a:ext cx="5617500" cy="192300"/>
            <a:chOff x="323000" y="2547700"/>
            <a:chExt cx="5617500" cy="192300"/>
          </a:xfrm>
        </p:grpSpPr>
        <p:sp>
          <p:nvSpPr>
            <p:cNvPr id="2018" name="Google Shape;2018;p118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거래처명</a:t>
              </a:r>
              <a:endParaRPr sz="800"/>
            </a:p>
          </p:txBody>
        </p:sp>
        <p:sp>
          <p:nvSpPr>
            <p:cNvPr id="2019" name="Google Shape;2019;p118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한국마트	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20" name="Google Shape;2020;p118"/>
          <p:cNvGrpSpPr/>
          <p:nvPr/>
        </p:nvGrpSpPr>
        <p:grpSpPr>
          <a:xfrm>
            <a:off x="475400" y="3375525"/>
            <a:ext cx="5617500" cy="192300"/>
            <a:chOff x="323000" y="2547700"/>
            <a:chExt cx="5617500" cy="192300"/>
          </a:xfrm>
        </p:grpSpPr>
        <p:sp>
          <p:nvSpPr>
            <p:cNvPr id="2021" name="Google Shape;2021;p118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담당자명</a:t>
              </a:r>
              <a:endParaRPr sz="800"/>
            </a:p>
          </p:txBody>
        </p:sp>
        <p:sp>
          <p:nvSpPr>
            <p:cNvPr id="2022" name="Google Shape;2022;p118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홍길동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23" name="Google Shape;2023;p118"/>
          <p:cNvGrpSpPr/>
          <p:nvPr/>
        </p:nvGrpSpPr>
        <p:grpSpPr>
          <a:xfrm>
            <a:off x="475400" y="3822350"/>
            <a:ext cx="5617500" cy="192300"/>
            <a:chOff x="323000" y="2547700"/>
            <a:chExt cx="5617500" cy="192300"/>
          </a:xfrm>
        </p:grpSpPr>
        <p:sp>
          <p:nvSpPr>
            <p:cNvPr id="2024" name="Google Shape;2024;p118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전화번호</a:t>
              </a:r>
              <a:endParaRPr sz="800"/>
            </a:p>
          </p:txBody>
        </p:sp>
        <p:sp>
          <p:nvSpPr>
            <p:cNvPr id="2025" name="Google Shape;2025;p118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010-1234-1111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26" name="Google Shape;2026;p118"/>
          <p:cNvGrpSpPr/>
          <p:nvPr/>
        </p:nvGrpSpPr>
        <p:grpSpPr>
          <a:xfrm>
            <a:off x="475400" y="4269175"/>
            <a:ext cx="5617500" cy="192300"/>
            <a:chOff x="323000" y="2547700"/>
            <a:chExt cx="5617500" cy="192300"/>
          </a:xfrm>
        </p:grpSpPr>
        <p:sp>
          <p:nvSpPr>
            <p:cNvPr id="2027" name="Google Shape;2027;p118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이메일</a:t>
              </a:r>
              <a:endParaRPr sz="800"/>
            </a:p>
          </p:txBody>
        </p:sp>
        <p:sp>
          <p:nvSpPr>
            <p:cNvPr id="2028" name="Google Shape;2028;p118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example@gmail.com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029" name="Google Shape;2029;p118"/>
          <p:cNvSpPr/>
          <p:nvPr/>
        </p:nvSpPr>
        <p:spPr>
          <a:xfrm>
            <a:off x="4651400" y="4626700"/>
            <a:ext cx="476400" cy="228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삭제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030" name="Google Shape;2030;p118"/>
          <p:cNvSpPr/>
          <p:nvPr/>
        </p:nvSpPr>
        <p:spPr>
          <a:xfrm>
            <a:off x="5191750" y="4626700"/>
            <a:ext cx="924900" cy="228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조회리스트</a:t>
            </a:r>
            <a:endParaRPr sz="800">
              <a:solidFill>
                <a:schemeClr val="lt1"/>
              </a:solidFill>
            </a:endParaRPr>
          </a:p>
        </p:txBody>
      </p:sp>
      <p:grpSp>
        <p:nvGrpSpPr>
          <p:cNvPr id="2031" name="Google Shape;2031;p118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032" name="Google Shape;2032;p118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3" name="Google Shape;2033;p118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118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35" name="Google Shape;2035;p118"/>
          <p:cNvSpPr/>
          <p:nvPr/>
        </p:nvSpPr>
        <p:spPr>
          <a:xfrm>
            <a:off x="4111050" y="4626700"/>
            <a:ext cx="476400" cy="228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수정</a:t>
            </a:r>
            <a:endParaRPr sz="800">
              <a:solidFill>
                <a:schemeClr val="lt1"/>
              </a:solidFill>
            </a:endParaRPr>
          </a:p>
        </p:txBody>
      </p:sp>
      <p:grpSp>
        <p:nvGrpSpPr>
          <p:cNvPr id="2036" name="Google Shape;2036;p118"/>
          <p:cNvGrpSpPr/>
          <p:nvPr/>
        </p:nvGrpSpPr>
        <p:grpSpPr>
          <a:xfrm>
            <a:off x="475400" y="2550425"/>
            <a:ext cx="5617500" cy="192300"/>
            <a:chOff x="323000" y="2547700"/>
            <a:chExt cx="5617500" cy="192300"/>
          </a:xfrm>
        </p:grpSpPr>
        <p:sp>
          <p:nvSpPr>
            <p:cNvPr id="2037" name="Google Shape;2037;p118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고객코드</a:t>
              </a:r>
              <a:endParaRPr sz="800"/>
            </a:p>
          </p:txBody>
        </p:sp>
        <p:sp>
          <p:nvSpPr>
            <p:cNvPr id="2038" name="Google Shape;2038;p118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1000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039" name="Google Shape;2039;p118"/>
          <p:cNvSpPr/>
          <p:nvPr/>
        </p:nvSpPr>
        <p:spPr>
          <a:xfrm>
            <a:off x="4038600" y="4606875"/>
            <a:ext cx="21345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0" name="Google Shape;2040;p118"/>
          <p:cNvSpPr/>
          <p:nvPr/>
        </p:nvSpPr>
        <p:spPr>
          <a:xfrm>
            <a:off x="3880625" y="444336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9"/>
          <p:cNvSpPr txBox="1"/>
          <p:nvPr/>
        </p:nvSpPr>
        <p:spPr>
          <a:xfrm>
            <a:off x="276225" y="5082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MES-주문관리(작성자: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046" name="Google Shape;2046;p119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주문</a:t>
                      </a:r>
                      <a:r>
                        <a:rPr lang="ko" sz="1100"/>
                        <a:t>리스트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</a:t>
                      </a:r>
                      <a:r>
                        <a:rPr lang="ko" sz="1100"/>
                        <a:t>주문</a:t>
                      </a:r>
                      <a:r>
                        <a:rPr lang="ko" sz="1100"/>
                        <a:t>관리 -&gt; </a:t>
                      </a:r>
                      <a:r>
                        <a:rPr lang="ko" sz="1100"/>
                        <a:t>주문</a:t>
                      </a:r>
                      <a:r>
                        <a:rPr lang="ko" sz="1100"/>
                        <a:t>리스트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047" name="Google Shape;2047;p119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검색을 통해서 원하는 정보 필터링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수주팀 관리자만</a:t>
                      </a:r>
                      <a:r>
                        <a:rPr lang="ko" sz="1100"/>
                        <a:t> 주문정보 등록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주문</a:t>
                      </a:r>
                      <a:r>
                        <a:rPr lang="ko" sz="1100"/>
                        <a:t>리스트를 한눈에 확인하거나 검색을 통해서 필터링이 가능하고 새로운 주문정보를 등록한다.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048" name="Google Shape;2048;p119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049" name="Google Shape;2049;p119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0" name="Google Shape;2050;p119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119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52" name="Google Shape;2052;p119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053" name="Google Shape;2053;p119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717950"/>
                <a:gridCol w="717950"/>
                <a:gridCol w="717950"/>
                <a:gridCol w="717950"/>
                <a:gridCol w="717950"/>
                <a:gridCol w="717950"/>
                <a:gridCol w="717950"/>
                <a:gridCol w="717950"/>
              </a:tblGrid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주문아이디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고객코드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제품코드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주문날짜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주문수량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주문금액합계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납기일자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담당자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2025-01-31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200000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김영희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14000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2025-02-28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이영수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2025-02-04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300000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2025-02-11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최영수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54" name="Google Shape;2054;p119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</a:t>
                      </a:r>
                      <a:r>
                        <a:rPr lang="ko" sz="800"/>
                        <a:t>정보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055" name="Google Shape;2055;p119"/>
          <p:cNvSpPr/>
          <p:nvPr/>
        </p:nvSpPr>
        <p:spPr>
          <a:xfrm>
            <a:off x="389000" y="1849250"/>
            <a:ext cx="4724400" cy="332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6" name="Google Shape;2056;p119"/>
          <p:cNvSpPr/>
          <p:nvPr/>
        </p:nvSpPr>
        <p:spPr>
          <a:xfrm>
            <a:off x="230988" y="16857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7" name="Google Shape;2057;p119"/>
          <p:cNvSpPr/>
          <p:nvPr/>
        </p:nvSpPr>
        <p:spPr>
          <a:xfrm>
            <a:off x="5113400" y="1849250"/>
            <a:ext cx="973200" cy="332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8" name="Google Shape;2058;p119"/>
          <p:cNvSpPr/>
          <p:nvPr/>
        </p:nvSpPr>
        <p:spPr>
          <a:xfrm>
            <a:off x="5941988" y="16478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20"/>
          <p:cNvSpPr txBox="1"/>
          <p:nvPr/>
        </p:nvSpPr>
        <p:spPr>
          <a:xfrm>
            <a:off x="239050" y="58415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MES-주문관리(작성자: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064" name="Google Shape;2064;p120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주문</a:t>
                      </a:r>
                      <a:r>
                        <a:rPr lang="ko" sz="1100"/>
                        <a:t>정보등록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</a:t>
                      </a:r>
                      <a:r>
                        <a:rPr lang="ko" sz="1100"/>
                        <a:t>주문</a:t>
                      </a:r>
                      <a:r>
                        <a:rPr lang="ko" sz="1100"/>
                        <a:t>관리 -&gt; </a:t>
                      </a:r>
                      <a:r>
                        <a:rPr lang="ko" sz="1100"/>
                        <a:t>주문</a:t>
                      </a:r>
                      <a:r>
                        <a:rPr lang="ko" sz="1100"/>
                        <a:t>정보등록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065" name="Google Shape;2065;p120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등록내용을 입력한 뒤 등록처리한다.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등록 후 리스트로 이동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주문정보를 등록하여 생산파트로 데이터를 넘겨준다.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066" name="Google Shape;2066;p120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7" name="Google Shape;2067;p120"/>
          <p:cNvSpPr/>
          <p:nvPr/>
        </p:nvSpPr>
        <p:spPr>
          <a:xfrm>
            <a:off x="276275" y="1809750"/>
            <a:ext cx="5943600" cy="5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주문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정보 등록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68" name="Google Shape;2068;p120"/>
          <p:cNvGrpSpPr/>
          <p:nvPr/>
        </p:nvGrpSpPr>
        <p:grpSpPr>
          <a:xfrm>
            <a:off x="475400" y="3081100"/>
            <a:ext cx="5617500" cy="192300"/>
            <a:chOff x="323000" y="2547700"/>
            <a:chExt cx="5617500" cy="192300"/>
          </a:xfrm>
        </p:grpSpPr>
        <p:sp>
          <p:nvSpPr>
            <p:cNvPr id="2069" name="Google Shape;2069;p120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주문날짜</a:t>
              </a:r>
              <a:endParaRPr sz="800"/>
            </a:p>
          </p:txBody>
        </p:sp>
        <p:sp>
          <p:nvSpPr>
            <p:cNvPr id="2070" name="Google Shape;2070;p120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2025-01-31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71" name="Google Shape;2071;p120"/>
          <p:cNvGrpSpPr/>
          <p:nvPr/>
        </p:nvGrpSpPr>
        <p:grpSpPr>
          <a:xfrm>
            <a:off x="475400" y="3680325"/>
            <a:ext cx="5617500" cy="192300"/>
            <a:chOff x="323000" y="2547700"/>
            <a:chExt cx="5617500" cy="192300"/>
          </a:xfrm>
        </p:grpSpPr>
        <p:sp>
          <p:nvSpPr>
            <p:cNvPr id="2072" name="Google Shape;2072;p120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주문금액합계</a:t>
              </a:r>
              <a:endParaRPr sz="800"/>
            </a:p>
          </p:txBody>
        </p:sp>
        <p:sp>
          <p:nvSpPr>
            <p:cNvPr id="2073" name="Google Shape;2073;p120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200000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74" name="Google Shape;2074;p120"/>
          <p:cNvGrpSpPr/>
          <p:nvPr/>
        </p:nvGrpSpPr>
        <p:grpSpPr>
          <a:xfrm>
            <a:off x="475400" y="3974750"/>
            <a:ext cx="5617500" cy="192300"/>
            <a:chOff x="323000" y="2547700"/>
            <a:chExt cx="5617500" cy="192300"/>
          </a:xfrm>
        </p:grpSpPr>
        <p:sp>
          <p:nvSpPr>
            <p:cNvPr id="2075" name="Google Shape;2075;p120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납기일자</a:t>
              </a:r>
              <a:endParaRPr sz="800"/>
            </a:p>
          </p:txBody>
        </p:sp>
        <p:sp>
          <p:nvSpPr>
            <p:cNvPr id="2076" name="Google Shape;2076;p120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2025-02-05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77" name="Google Shape;2077;p120"/>
          <p:cNvGrpSpPr/>
          <p:nvPr/>
        </p:nvGrpSpPr>
        <p:grpSpPr>
          <a:xfrm>
            <a:off x="475400" y="4269175"/>
            <a:ext cx="5617500" cy="192300"/>
            <a:chOff x="323000" y="2547700"/>
            <a:chExt cx="5617500" cy="192300"/>
          </a:xfrm>
        </p:grpSpPr>
        <p:sp>
          <p:nvSpPr>
            <p:cNvPr id="2078" name="Google Shape;2078;p120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담당자</a:t>
              </a:r>
              <a:endParaRPr sz="800"/>
            </a:p>
          </p:txBody>
        </p:sp>
        <p:sp>
          <p:nvSpPr>
            <p:cNvPr id="2079" name="Google Shape;2079;p120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김영희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080" name="Google Shape;2080;p120"/>
          <p:cNvSpPr/>
          <p:nvPr/>
        </p:nvSpPr>
        <p:spPr>
          <a:xfrm>
            <a:off x="4651400" y="4702900"/>
            <a:ext cx="476400" cy="228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등록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081" name="Google Shape;2081;p120"/>
          <p:cNvSpPr/>
          <p:nvPr/>
        </p:nvSpPr>
        <p:spPr>
          <a:xfrm>
            <a:off x="5191750" y="4702900"/>
            <a:ext cx="924900" cy="228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조회리스트</a:t>
            </a:r>
            <a:endParaRPr sz="800">
              <a:solidFill>
                <a:schemeClr val="lt1"/>
              </a:solidFill>
            </a:endParaRPr>
          </a:p>
        </p:txBody>
      </p:sp>
      <p:grpSp>
        <p:nvGrpSpPr>
          <p:cNvPr id="2082" name="Google Shape;2082;p120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083" name="Google Shape;2083;p120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4" name="Google Shape;2084;p120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120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86" name="Google Shape;2086;p120"/>
          <p:cNvGrpSpPr/>
          <p:nvPr/>
        </p:nvGrpSpPr>
        <p:grpSpPr>
          <a:xfrm>
            <a:off x="475400" y="2778850"/>
            <a:ext cx="5617500" cy="192300"/>
            <a:chOff x="323000" y="2547700"/>
            <a:chExt cx="5617500" cy="192300"/>
          </a:xfrm>
        </p:grpSpPr>
        <p:sp>
          <p:nvSpPr>
            <p:cNvPr id="2087" name="Google Shape;2087;p120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제품코드</a:t>
              </a:r>
              <a:endParaRPr sz="800"/>
            </a:p>
          </p:txBody>
        </p:sp>
        <p:sp>
          <p:nvSpPr>
            <p:cNvPr id="2088" name="Google Shape;2088;p120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89" name="Google Shape;2089;p120"/>
          <p:cNvGrpSpPr/>
          <p:nvPr/>
        </p:nvGrpSpPr>
        <p:grpSpPr>
          <a:xfrm>
            <a:off x="475400" y="2475500"/>
            <a:ext cx="5617500" cy="192300"/>
            <a:chOff x="323000" y="2547700"/>
            <a:chExt cx="5617500" cy="192300"/>
          </a:xfrm>
        </p:grpSpPr>
        <p:sp>
          <p:nvSpPr>
            <p:cNvPr id="2090" name="Google Shape;2090;p120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고객코드</a:t>
              </a:r>
              <a:endParaRPr sz="800"/>
            </a:p>
          </p:txBody>
        </p:sp>
        <p:sp>
          <p:nvSpPr>
            <p:cNvPr id="2091" name="Google Shape;2091;p120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92" name="Google Shape;2092;p120"/>
          <p:cNvGrpSpPr/>
          <p:nvPr/>
        </p:nvGrpSpPr>
        <p:grpSpPr>
          <a:xfrm>
            <a:off x="475400" y="3380713"/>
            <a:ext cx="5617500" cy="192300"/>
            <a:chOff x="323000" y="2547700"/>
            <a:chExt cx="5617500" cy="192300"/>
          </a:xfrm>
        </p:grpSpPr>
        <p:sp>
          <p:nvSpPr>
            <p:cNvPr id="2093" name="Google Shape;2093;p120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주문수량</a:t>
              </a:r>
              <a:endParaRPr sz="800"/>
            </a:p>
          </p:txBody>
        </p:sp>
        <p:sp>
          <p:nvSpPr>
            <p:cNvPr id="2094" name="Google Shape;2094;p120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roxima Nova"/>
                  <a:ea typeface="Proxima Nova"/>
                  <a:cs typeface="Proxima Nova"/>
                  <a:sym typeface="Proxima Nova"/>
                </a:rPr>
                <a:t>100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095" name="Google Shape;2095;p120"/>
          <p:cNvSpPr/>
          <p:nvPr/>
        </p:nvSpPr>
        <p:spPr>
          <a:xfrm>
            <a:off x="4572000" y="4683075"/>
            <a:ext cx="604500" cy="29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6" name="Google Shape;2096;p120"/>
          <p:cNvSpPr/>
          <p:nvPr/>
        </p:nvSpPr>
        <p:spPr>
          <a:xfrm>
            <a:off x="4414025" y="4519563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7" name="Google Shape;2097;p120"/>
          <p:cNvSpPr/>
          <p:nvPr/>
        </p:nvSpPr>
        <p:spPr>
          <a:xfrm>
            <a:off x="5105400" y="4606875"/>
            <a:ext cx="1114500" cy="368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8" name="Google Shape;2098;p120"/>
          <p:cNvSpPr/>
          <p:nvPr/>
        </p:nvSpPr>
        <p:spPr>
          <a:xfrm>
            <a:off x="6016675" y="441118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21"/>
          <p:cNvSpPr txBox="1"/>
          <p:nvPr/>
        </p:nvSpPr>
        <p:spPr>
          <a:xfrm>
            <a:off x="239050" y="58415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MES-주문관리(작성자: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104" name="Google Shape;2104;p121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주문정보상세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주문관리 -&gt; 주문정보상세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105" name="Google Shape;2105;p121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수주팀 관리자만 주문정보에 대해서 수정,삭제가 가능하다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주문리스트에서 특정 주문정보를 클릭하여 상세내용을 확인하고, 수정,삭제가 가능하다.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106" name="Google Shape;2106;p121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7" name="Google Shape;2107;p121"/>
          <p:cNvSpPr/>
          <p:nvPr/>
        </p:nvSpPr>
        <p:spPr>
          <a:xfrm>
            <a:off x="276275" y="1809750"/>
            <a:ext cx="5943600" cy="5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주문정보 상세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08" name="Google Shape;2108;p121"/>
          <p:cNvGrpSpPr/>
          <p:nvPr/>
        </p:nvGrpSpPr>
        <p:grpSpPr>
          <a:xfrm>
            <a:off x="475400" y="3081100"/>
            <a:ext cx="5617500" cy="192300"/>
            <a:chOff x="323000" y="2547700"/>
            <a:chExt cx="5617500" cy="192300"/>
          </a:xfrm>
        </p:grpSpPr>
        <p:sp>
          <p:nvSpPr>
            <p:cNvPr id="2109" name="Google Shape;2109;p121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주문날짜</a:t>
              </a:r>
              <a:endParaRPr sz="800"/>
            </a:p>
          </p:txBody>
        </p:sp>
        <p:sp>
          <p:nvSpPr>
            <p:cNvPr id="2110" name="Google Shape;2110;p121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2025-01-01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11" name="Google Shape;2111;p121"/>
          <p:cNvGrpSpPr/>
          <p:nvPr/>
        </p:nvGrpSpPr>
        <p:grpSpPr>
          <a:xfrm>
            <a:off x="475400" y="3680325"/>
            <a:ext cx="5617500" cy="192300"/>
            <a:chOff x="323000" y="2547700"/>
            <a:chExt cx="5617500" cy="192300"/>
          </a:xfrm>
        </p:grpSpPr>
        <p:sp>
          <p:nvSpPr>
            <p:cNvPr id="2112" name="Google Shape;2112;p121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주문금액합계</a:t>
              </a:r>
              <a:endParaRPr sz="800"/>
            </a:p>
          </p:txBody>
        </p:sp>
        <p:sp>
          <p:nvSpPr>
            <p:cNvPr id="2113" name="Google Shape;2113;p121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500000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14" name="Google Shape;2114;p121"/>
          <p:cNvGrpSpPr/>
          <p:nvPr/>
        </p:nvGrpSpPr>
        <p:grpSpPr>
          <a:xfrm>
            <a:off x="475400" y="3974750"/>
            <a:ext cx="5617500" cy="192300"/>
            <a:chOff x="323000" y="2547700"/>
            <a:chExt cx="5617500" cy="192300"/>
          </a:xfrm>
        </p:grpSpPr>
        <p:sp>
          <p:nvSpPr>
            <p:cNvPr id="2115" name="Google Shape;2115;p121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납기일자</a:t>
              </a:r>
              <a:endParaRPr sz="800"/>
            </a:p>
          </p:txBody>
        </p:sp>
        <p:sp>
          <p:nvSpPr>
            <p:cNvPr id="2116" name="Google Shape;2116;p121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2025-01-15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17" name="Google Shape;2117;p121"/>
          <p:cNvGrpSpPr/>
          <p:nvPr/>
        </p:nvGrpSpPr>
        <p:grpSpPr>
          <a:xfrm>
            <a:off x="475400" y="4269175"/>
            <a:ext cx="5617500" cy="192300"/>
            <a:chOff x="323000" y="2547700"/>
            <a:chExt cx="5617500" cy="192300"/>
          </a:xfrm>
        </p:grpSpPr>
        <p:sp>
          <p:nvSpPr>
            <p:cNvPr id="2118" name="Google Shape;2118;p121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담당자</a:t>
              </a:r>
              <a:endParaRPr sz="800"/>
            </a:p>
          </p:txBody>
        </p:sp>
        <p:sp>
          <p:nvSpPr>
            <p:cNvPr id="2119" name="Google Shape;2119;p121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이영희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20" name="Google Shape;2120;p121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121" name="Google Shape;2121;p121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Google Shape;2122;p121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121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24" name="Google Shape;2124;p121"/>
          <p:cNvGrpSpPr/>
          <p:nvPr/>
        </p:nvGrpSpPr>
        <p:grpSpPr>
          <a:xfrm>
            <a:off x="475400" y="2778850"/>
            <a:ext cx="5617500" cy="192300"/>
            <a:chOff x="323000" y="2547700"/>
            <a:chExt cx="5617500" cy="192300"/>
          </a:xfrm>
        </p:grpSpPr>
        <p:sp>
          <p:nvSpPr>
            <p:cNvPr id="2125" name="Google Shape;2125;p121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제품코드</a:t>
              </a:r>
              <a:endParaRPr sz="800"/>
            </a:p>
          </p:txBody>
        </p:sp>
        <p:sp>
          <p:nvSpPr>
            <p:cNvPr id="2126" name="Google Shape;2126;p121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0003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27" name="Google Shape;2127;p121"/>
          <p:cNvGrpSpPr/>
          <p:nvPr/>
        </p:nvGrpSpPr>
        <p:grpSpPr>
          <a:xfrm>
            <a:off x="475400" y="2475500"/>
            <a:ext cx="5617500" cy="192300"/>
            <a:chOff x="323000" y="2547700"/>
            <a:chExt cx="5617500" cy="192300"/>
          </a:xfrm>
        </p:grpSpPr>
        <p:sp>
          <p:nvSpPr>
            <p:cNvPr id="2128" name="Google Shape;2128;p121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고객코드</a:t>
              </a:r>
              <a:endParaRPr sz="800"/>
            </a:p>
          </p:txBody>
        </p:sp>
        <p:sp>
          <p:nvSpPr>
            <p:cNvPr id="2129" name="Google Shape;2129;p121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0001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30" name="Google Shape;2130;p121"/>
          <p:cNvGrpSpPr/>
          <p:nvPr/>
        </p:nvGrpSpPr>
        <p:grpSpPr>
          <a:xfrm>
            <a:off x="475400" y="3380713"/>
            <a:ext cx="5617500" cy="192300"/>
            <a:chOff x="323000" y="2547700"/>
            <a:chExt cx="5617500" cy="192300"/>
          </a:xfrm>
        </p:grpSpPr>
        <p:sp>
          <p:nvSpPr>
            <p:cNvPr id="2131" name="Google Shape;2131;p121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주문수량</a:t>
              </a:r>
              <a:endParaRPr sz="800"/>
            </a:p>
          </p:txBody>
        </p:sp>
        <p:sp>
          <p:nvSpPr>
            <p:cNvPr id="2132" name="Google Shape;2132;p121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Proxima Nova"/>
                  <a:ea typeface="Proxima Nova"/>
                  <a:cs typeface="Proxima Nova"/>
                  <a:sym typeface="Proxima Nova"/>
                </a:rPr>
                <a:t>100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33" name="Google Shape;2133;p121"/>
          <p:cNvSpPr/>
          <p:nvPr/>
        </p:nvSpPr>
        <p:spPr>
          <a:xfrm>
            <a:off x="4651400" y="4626700"/>
            <a:ext cx="476400" cy="2289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삭제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134" name="Google Shape;2134;p121"/>
          <p:cNvSpPr/>
          <p:nvPr/>
        </p:nvSpPr>
        <p:spPr>
          <a:xfrm>
            <a:off x="5191750" y="4626700"/>
            <a:ext cx="924900" cy="228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조회리스트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135" name="Google Shape;2135;p121"/>
          <p:cNvSpPr/>
          <p:nvPr/>
        </p:nvSpPr>
        <p:spPr>
          <a:xfrm>
            <a:off x="4111050" y="4626700"/>
            <a:ext cx="476400" cy="228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수정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136" name="Google Shape;2136;p121"/>
          <p:cNvSpPr/>
          <p:nvPr/>
        </p:nvSpPr>
        <p:spPr>
          <a:xfrm>
            <a:off x="4067275" y="4562775"/>
            <a:ext cx="2152500" cy="35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7" name="Google Shape;2137;p121"/>
          <p:cNvSpPr/>
          <p:nvPr/>
        </p:nvSpPr>
        <p:spPr>
          <a:xfrm>
            <a:off x="3860288" y="456997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22"/>
          <p:cNvSpPr txBox="1"/>
          <p:nvPr/>
        </p:nvSpPr>
        <p:spPr>
          <a:xfrm>
            <a:off x="276225" y="5082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MES-주문관리(작성자: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143" name="Google Shape;2143;p122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고객로그인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MES-100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</a:t>
                      </a:r>
                      <a:r>
                        <a:rPr lang="ko" sz="1100"/>
                        <a:t>고객관리</a:t>
                      </a:r>
                      <a:r>
                        <a:rPr lang="ko" sz="1100"/>
                        <a:t> -&gt; </a:t>
                      </a:r>
                      <a:r>
                        <a:rPr lang="ko" sz="1100"/>
                        <a:t>고객로그인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144" name="Google Shape;2144;p122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고객데이터에 존재하는 거래처명과 담당자명으로 로그인이 가능하다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로그인 후 제품구매 페이지로 이동한다.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제품주문을 위해서 로그인이 필요하다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145" name="Google Shape;2145;p122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146" name="Google Shape;2146;p122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7" name="Google Shape;2147;p122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122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49" name="Google Shape;2149;p122"/>
          <p:cNvSpPr/>
          <p:nvPr/>
        </p:nvSpPr>
        <p:spPr>
          <a:xfrm>
            <a:off x="364200" y="1800225"/>
            <a:ext cx="5943600" cy="317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0" name="Google Shape;2150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025" y="660300"/>
            <a:ext cx="50143" cy="73125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pic>
      <p:sp>
        <p:nvSpPr>
          <p:cNvPr id="2151" name="Google Shape;2151;p122"/>
          <p:cNvSpPr/>
          <p:nvPr/>
        </p:nvSpPr>
        <p:spPr>
          <a:xfrm>
            <a:off x="1244550" y="1927900"/>
            <a:ext cx="4182900" cy="29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2" name="Google Shape;2152;p122"/>
          <p:cNvSpPr/>
          <p:nvPr/>
        </p:nvSpPr>
        <p:spPr>
          <a:xfrm>
            <a:off x="1999800" y="2587800"/>
            <a:ext cx="2672400" cy="29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거래처명 입력</a:t>
            </a:r>
            <a:endParaRPr sz="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3" name="Google Shape;2153;p122"/>
          <p:cNvSpPr/>
          <p:nvPr/>
        </p:nvSpPr>
        <p:spPr>
          <a:xfrm>
            <a:off x="1999800" y="3146925"/>
            <a:ext cx="2672400" cy="29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담당자명 입력</a:t>
            </a:r>
            <a:endParaRPr sz="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4" name="Google Shape;2154;p122"/>
          <p:cNvSpPr/>
          <p:nvPr/>
        </p:nvSpPr>
        <p:spPr>
          <a:xfrm>
            <a:off x="1999800" y="3771675"/>
            <a:ext cx="2672400" cy="291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Login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5" name="Google Shape;2155;p122"/>
          <p:cNvSpPr txBox="1"/>
          <p:nvPr/>
        </p:nvSpPr>
        <p:spPr>
          <a:xfrm>
            <a:off x="2028000" y="2040250"/>
            <a:ext cx="25440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고객 로그인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6" name="Google Shape;2156;p122"/>
          <p:cNvSpPr/>
          <p:nvPr/>
        </p:nvSpPr>
        <p:spPr>
          <a:xfrm>
            <a:off x="1905000" y="2363649"/>
            <a:ext cx="2842200" cy="1255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7" name="Google Shape;2157;p122"/>
          <p:cNvSpPr/>
          <p:nvPr/>
        </p:nvSpPr>
        <p:spPr>
          <a:xfrm>
            <a:off x="1779000" y="220013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8" name="Google Shape;2158;p122"/>
          <p:cNvSpPr/>
          <p:nvPr/>
        </p:nvSpPr>
        <p:spPr>
          <a:xfrm>
            <a:off x="1905000" y="3659050"/>
            <a:ext cx="2842200" cy="643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9" name="Google Shape;2159;p122"/>
          <p:cNvSpPr/>
          <p:nvPr/>
        </p:nvSpPr>
        <p:spPr>
          <a:xfrm>
            <a:off x="1702800" y="3647938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23"/>
          <p:cNvSpPr txBox="1"/>
          <p:nvPr/>
        </p:nvSpPr>
        <p:spPr>
          <a:xfrm>
            <a:off x="276225" y="508200"/>
            <a:ext cx="2354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MES-주문관리(작성자: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165" name="Google Shape;2165;p123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채팅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MES-103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</a:t>
                      </a:r>
                      <a:r>
                        <a:rPr lang="ko" sz="1100"/>
                        <a:t>마케팅</a:t>
                      </a:r>
                      <a:r>
                        <a:rPr lang="ko" sz="1100"/>
                        <a:t> -&gt; </a:t>
                      </a:r>
                      <a:r>
                        <a:rPr lang="ko" sz="1100"/>
                        <a:t>채팅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166" name="Google Shape;2166;p123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접속한 사원의 이름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데이터베이스의 고객정보를 불러와서 메시지를 보낸다.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고객과 채팅을 진행하여 마케팅,Q&amp;A 등을 진행한다.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167" name="Google Shape;2167;p123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168" name="Google Shape;2168;p123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9" name="Google Shape;2169;p123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123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71" name="Google Shape;2171;p123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2" name="Google Shape;2172;p123"/>
          <p:cNvSpPr/>
          <p:nvPr/>
        </p:nvSpPr>
        <p:spPr>
          <a:xfrm>
            <a:off x="276275" y="1809750"/>
            <a:ext cx="5943600" cy="5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 채팅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73" name="Google Shape;2173;p123"/>
          <p:cNvGrpSpPr/>
          <p:nvPr/>
        </p:nvGrpSpPr>
        <p:grpSpPr>
          <a:xfrm>
            <a:off x="475400" y="2475500"/>
            <a:ext cx="3930300" cy="192300"/>
            <a:chOff x="323000" y="2547700"/>
            <a:chExt cx="3930300" cy="192300"/>
          </a:xfrm>
        </p:grpSpPr>
        <p:sp>
          <p:nvSpPr>
            <p:cNvPr id="2174" name="Google Shape;2174;p123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입장할이름</a:t>
              </a:r>
              <a:endParaRPr sz="800"/>
            </a:p>
          </p:txBody>
        </p:sp>
        <p:sp>
          <p:nvSpPr>
            <p:cNvPr id="2175" name="Google Shape;2175;p123"/>
            <p:cNvSpPr/>
            <p:nvPr/>
          </p:nvSpPr>
          <p:spPr>
            <a:xfrm>
              <a:off x="1247900" y="2547700"/>
              <a:ext cx="30054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박영희</a:t>
              </a:r>
              <a:endParaRPr b="1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76" name="Google Shape;2176;p123"/>
          <p:cNvGrpSpPr/>
          <p:nvPr/>
        </p:nvGrpSpPr>
        <p:grpSpPr>
          <a:xfrm>
            <a:off x="475400" y="2779070"/>
            <a:ext cx="5617500" cy="1114609"/>
            <a:chOff x="323000" y="2547700"/>
            <a:chExt cx="5617500" cy="192300"/>
          </a:xfrm>
        </p:grpSpPr>
        <p:sp>
          <p:nvSpPr>
            <p:cNvPr id="2177" name="Google Shape;2177;p123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메시지</a:t>
              </a:r>
              <a:endParaRPr sz="800"/>
            </a:p>
          </p:txBody>
        </p:sp>
        <p:sp>
          <p:nvSpPr>
            <p:cNvPr id="2178" name="Google Shape;2178;p123"/>
            <p:cNvSpPr/>
            <p:nvPr/>
          </p:nvSpPr>
          <p:spPr>
            <a:xfrm>
              <a:off x="1247900" y="2547700"/>
              <a:ext cx="46926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79" name="Google Shape;2179;p123"/>
          <p:cNvGrpSpPr/>
          <p:nvPr/>
        </p:nvGrpSpPr>
        <p:grpSpPr>
          <a:xfrm>
            <a:off x="475400" y="4297700"/>
            <a:ext cx="3930300" cy="192300"/>
            <a:chOff x="323000" y="2547700"/>
            <a:chExt cx="3930300" cy="192300"/>
          </a:xfrm>
        </p:grpSpPr>
        <p:sp>
          <p:nvSpPr>
            <p:cNvPr id="2180" name="Google Shape;2180;p123"/>
            <p:cNvSpPr/>
            <p:nvPr/>
          </p:nvSpPr>
          <p:spPr>
            <a:xfrm>
              <a:off x="323000" y="2547700"/>
              <a:ext cx="9249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메시지</a:t>
              </a:r>
              <a:endParaRPr sz="800"/>
            </a:p>
          </p:txBody>
        </p:sp>
        <p:sp>
          <p:nvSpPr>
            <p:cNvPr id="2181" name="Google Shape;2181;p123"/>
            <p:cNvSpPr/>
            <p:nvPr/>
          </p:nvSpPr>
          <p:spPr>
            <a:xfrm>
              <a:off x="1247900" y="2547700"/>
              <a:ext cx="30054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전송할 메시지 입력</a:t>
              </a:r>
              <a:endParaRPr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82" name="Google Shape;2182;p123"/>
          <p:cNvSpPr/>
          <p:nvPr/>
        </p:nvSpPr>
        <p:spPr>
          <a:xfrm>
            <a:off x="4405700" y="2475613"/>
            <a:ext cx="632100" cy="1923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채팅방입장</a:t>
            </a:r>
            <a:endParaRPr sz="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3" name="Google Shape;2183;p123"/>
          <p:cNvSpPr/>
          <p:nvPr/>
        </p:nvSpPr>
        <p:spPr>
          <a:xfrm>
            <a:off x="5037800" y="2475600"/>
            <a:ext cx="1055100" cy="1923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채팅방나가기</a:t>
            </a:r>
            <a:endParaRPr sz="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4" name="Google Shape;2184;p123"/>
          <p:cNvSpPr/>
          <p:nvPr/>
        </p:nvSpPr>
        <p:spPr>
          <a:xfrm>
            <a:off x="4405700" y="4297700"/>
            <a:ext cx="632100" cy="192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메시지 전송</a:t>
            </a:r>
            <a:endParaRPr sz="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5" name="Google Shape;2185;p123"/>
          <p:cNvSpPr/>
          <p:nvPr/>
        </p:nvSpPr>
        <p:spPr>
          <a:xfrm>
            <a:off x="5037800" y="4297700"/>
            <a:ext cx="1055100" cy="1923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Proxima Nova"/>
                <a:ea typeface="Proxima Nova"/>
                <a:cs typeface="Proxima Nova"/>
                <a:sym typeface="Proxima Nova"/>
              </a:rPr>
              <a:t>메시지 삭제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86" name="Google Shape;2186;p123"/>
          <p:cNvGrpSpPr/>
          <p:nvPr/>
        </p:nvGrpSpPr>
        <p:grpSpPr>
          <a:xfrm>
            <a:off x="475402" y="3992900"/>
            <a:ext cx="5617589" cy="192300"/>
            <a:chOff x="322997" y="2547700"/>
            <a:chExt cx="3930308" cy="192300"/>
          </a:xfrm>
        </p:grpSpPr>
        <p:sp>
          <p:nvSpPr>
            <p:cNvPr id="2187" name="Google Shape;2187;p123"/>
            <p:cNvSpPr/>
            <p:nvPr/>
          </p:nvSpPr>
          <p:spPr>
            <a:xfrm>
              <a:off x="322997" y="2547700"/>
              <a:ext cx="648000" cy="19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받는사람</a:t>
              </a:r>
              <a:endParaRPr sz="800"/>
            </a:p>
          </p:txBody>
        </p:sp>
        <p:sp>
          <p:nvSpPr>
            <p:cNvPr id="2188" name="Google Shape;2188;p123"/>
            <p:cNvSpPr/>
            <p:nvPr/>
          </p:nvSpPr>
          <p:spPr>
            <a:xfrm>
              <a:off x="971004" y="2547700"/>
              <a:ext cx="3282300" cy="192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선택하세요								             </a:t>
              </a:r>
              <a:r>
                <a:rPr b="1" lang="ko" sz="8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</a:t>
              </a:r>
              <a:endParaRPr b="1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89" name="Google Shape;2189;p123"/>
          <p:cNvSpPr/>
          <p:nvPr/>
        </p:nvSpPr>
        <p:spPr>
          <a:xfrm>
            <a:off x="475400" y="2352975"/>
            <a:ext cx="3988800" cy="35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0" name="Google Shape;2190;p123"/>
          <p:cNvSpPr/>
          <p:nvPr/>
        </p:nvSpPr>
        <p:spPr>
          <a:xfrm>
            <a:off x="475388" y="22385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1" name="Google Shape;2191;p123"/>
          <p:cNvSpPr/>
          <p:nvPr/>
        </p:nvSpPr>
        <p:spPr>
          <a:xfrm>
            <a:off x="399200" y="3953175"/>
            <a:ext cx="5693700" cy="35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2" name="Google Shape;2192;p123"/>
          <p:cNvSpPr/>
          <p:nvPr/>
        </p:nvSpPr>
        <p:spPr>
          <a:xfrm>
            <a:off x="399188" y="37625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24"/>
          <p:cNvSpPr txBox="1"/>
          <p:nvPr/>
        </p:nvSpPr>
        <p:spPr>
          <a:xfrm>
            <a:off x="276225" y="508200"/>
            <a:ext cx="2646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입출고</a:t>
            </a:r>
            <a:r>
              <a:rPr lang="ko" sz="1200">
                <a:solidFill>
                  <a:schemeClr val="dk2"/>
                </a:solidFill>
              </a:rPr>
              <a:t>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198" name="Google Shape;2198;p124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채팅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MES-103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마케팅 -&gt; 채팅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199" name="Google Shape;2199;p124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채팅리스트검색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메시지내용 확인여부를 체크한다.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Vue,</a:t>
                      </a:r>
                      <a:r>
                        <a:rPr lang="ko" sz="1100">
                          <a:solidFill>
                            <a:schemeClr val="dk2"/>
                          </a:solidFill>
                        </a:rPr>
                        <a:t>axios를 </a:t>
                      </a:r>
                      <a:r>
                        <a:rPr lang="ko" sz="1100"/>
                        <a:t>이용하여 채팅리스트 출력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200" name="Google Shape;2200;p124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201" name="Google Shape;2201;p124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2" name="Google Shape;2202;p124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124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04" name="Google Shape;2204;p124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05" name="Google Shape;2205;p124"/>
          <p:cNvGraphicFramePr/>
          <p:nvPr/>
        </p:nvGraphicFramePr>
        <p:xfrm>
          <a:off x="342825" y="324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148750"/>
                <a:gridCol w="1148750"/>
                <a:gridCol w="1148750"/>
                <a:gridCol w="1148750"/>
                <a:gridCol w="1148750"/>
              </a:tblGrid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보낸사람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받은사람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보낸날짜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내용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읽음여부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홍길동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김준우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2024-12-01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납기일에 맞추어 제품 보내드렸습니다.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이길동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김준삼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2024-11-01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주문오류 확인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이영희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김영수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2024-10-25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제품리뷰 감사인사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06" name="Google Shape;2206;p124"/>
          <p:cNvGraphicFramePr/>
          <p:nvPr/>
        </p:nvGraphicFramePr>
        <p:xfrm>
          <a:off x="342825" y="27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4908100"/>
                <a:gridCol w="452675"/>
                <a:gridCol w="382850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</a:tbl>
          </a:graphicData>
        </a:graphic>
      </p:graphicFrame>
      <p:sp>
        <p:nvSpPr>
          <p:cNvPr id="2207" name="Google Shape;2207;p124"/>
          <p:cNvSpPr/>
          <p:nvPr/>
        </p:nvSpPr>
        <p:spPr>
          <a:xfrm>
            <a:off x="276275" y="1809750"/>
            <a:ext cx="5943600" cy="5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채팅 리스트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8" name="Google Shape;2208;p124"/>
          <p:cNvSpPr/>
          <p:nvPr/>
        </p:nvSpPr>
        <p:spPr>
          <a:xfrm>
            <a:off x="4496850" y="3114975"/>
            <a:ext cx="1787700" cy="1672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9" name="Google Shape;2209;p124"/>
          <p:cNvSpPr/>
          <p:nvPr/>
        </p:nvSpPr>
        <p:spPr>
          <a:xfrm>
            <a:off x="6181038" y="30079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0" name="Google Shape;2210;p124"/>
          <p:cNvSpPr/>
          <p:nvPr/>
        </p:nvSpPr>
        <p:spPr>
          <a:xfrm>
            <a:off x="276225" y="2538750"/>
            <a:ext cx="5889900" cy="554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1" name="Google Shape;2211;p124"/>
          <p:cNvSpPr/>
          <p:nvPr/>
        </p:nvSpPr>
        <p:spPr>
          <a:xfrm>
            <a:off x="161238" y="23983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25"/>
          <p:cNvSpPr txBox="1"/>
          <p:nvPr/>
        </p:nvSpPr>
        <p:spPr>
          <a:xfrm>
            <a:off x="276225" y="508200"/>
            <a:ext cx="2646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MES-입출고관리(작성자: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217" name="Google Shape;2217;p125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원재료리스트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MES-150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2025-02-10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입출고관리 -&gt; 원재료리스트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218" name="Google Shape;2218;p125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검색을 통해서 정보를 필터링 할 수 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수주팀 관리자만 새로운 원재료정보를 등록한다.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상품 생산에 필요한 원재료</a:t>
                      </a:r>
                      <a:r>
                        <a:rPr lang="ko" sz="1100"/>
                        <a:t>리스트를 한눈에 확인하거나 검색을 통해서 필터링이 가능하고 새로운 원재료를 등록한다.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219" name="Google Shape;2219;p125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220" name="Google Shape;2220;p125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125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125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23" name="Google Shape;2223;p125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24" name="Google Shape;2224;p125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14550"/>
                <a:gridCol w="1914550"/>
                <a:gridCol w="1914550"/>
              </a:tblGrid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원재료코드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원재료명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가격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밀가루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10,000원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베이킹파우더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10,000원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소금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r>
                        <a:rPr lang="ko" sz="800"/>
                        <a:t>0,000원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25" name="Google Shape;2225;p125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원재료정보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226" name="Google Shape;2226;p125"/>
          <p:cNvSpPr/>
          <p:nvPr/>
        </p:nvSpPr>
        <p:spPr>
          <a:xfrm>
            <a:off x="323000" y="1819575"/>
            <a:ext cx="4652700" cy="35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7" name="Google Shape;2227;p125"/>
          <p:cNvSpPr/>
          <p:nvPr/>
        </p:nvSpPr>
        <p:spPr>
          <a:xfrm>
            <a:off x="284063" y="16478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8" name="Google Shape;2228;p125"/>
          <p:cNvSpPr/>
          <p:nvPr/>
        </p:nvSpPr>
        <p:spPr>
          <a:xfrm>
            <a:off x="5077475" y="1819575"/>
            <a:ext cx="1084800" cy="35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9" name="Google Shape;2229;p125"/>
          <p:cNvSpPr/>
          <p:nvPr/>
        </p:nvSpPr>
        <p:spPr>
          <a:xfrm>
            <a:off x="5077463" y="16478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26"/>
          <p:cNvSpPr txBox="1"/>
          <p:nvPr/>
        </p:nvSpPr>
        <p:spPr>
          <a:xfrm>
            <a:off x="276225" y="508200"/>
            <a:ext cx="2646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MES-입출고관리(작성자: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235" name="Google Shape;2235;p126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제품</a:t>
                      </a:r>
                      <a:r>
                        <a:rPr lang="ko" sz="1100"/>
                        <a:t>리스트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MES-151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입출고관리 -&gt; </a:t>
                      </a:r>
                      <a:r>
                        <a:rPr lang="ko" sz="1100"/>
                        <a:t>제품</a:t>
                      </a:r>
                      <a:r>
                        <a:rPr lang="ko" sz="1100"/>
                        <a:t>리스트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236" name="Google Shape;2236;p126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1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Description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328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검색을 통해서 정보를 필터링 할 수 있다.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수주팀 관리자만 </a:t>
                      </a:r>
                      <a:r>
                        <a:rPr lang="ko" sz="1100"/>
                        <a:t>새로운 제품정보를 등록한다.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제품리스트를 한눈에 확인하거나 검색을 통해서 필터링이 가능하고 새로운 제품을 등록한다.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237" name="Google Shape;2237;p126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238" name="Google Shape;2238;p126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126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126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41" name="Google Shape;2241;p126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42" name="Google Shape;2242;p126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914550"/>
                <a:gridCol w="1914550"/>
                <a:gridCol w="1914550"/>
              </a:tblGrid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</a:t>
                      </a:r>
                      <a:r>
                        <a:rPr lang="ko" sz="800"/>
                        <a:t>코드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</a:t>
                      </a:r>
                      <a:r>
                        <a:rPr lang="ko" sz="800"/>
                        <a:t>명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가격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오리지날쿠키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r>
                        <a:rPr lang="ko" sz="800"/>
                        <a:t>,000원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초코쿠키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r>
                        <a:rPr lang="ko" sz="800"/>
                        <a:t>,000원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견과류쿠키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r>
                        <a:rPr lang="ko" sz="800"/>
                        <a:t>,500원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43" name="Google Shape;2243;p126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제품</a:t>
                      </a:r>
                      <a:r>
                        <a:rPr lang="ko" sz="800"/>
                        <a:t>정보 등록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244" name="Google Shape;2244;p126"/>
          <p:cNvSpPr/>
          <p:nvPr/>
        </p:nvSpPr>
        <p:spPr>
          <a:xfrm>
            <a:off x="323000" y="1819575"/>
            <a:ext cx="4293600" cy="35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5" name="Google Shape;2245;p126"/>
          <p:cNvSpPr/>
          <p:nvPr/>
        </p:nvSpPr>
        <p:spPr>
          <a:xfrm>
            <a:off x="322988" y="1628950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6" name="Google Shape;2246;p126"/>
          <p:cNvSpPr/>
          <p:nvPr/>
        </p:nvSpPr>
        <p:spPr>
          <a:xfrm>
            <a:off x="4953488" y="1819575"/>
            <a:ext cx="1219800" cy="35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7" name="Google Shape;2247;p126"/>
          <p:cNvSpPr/>
          <p:nvPr/>
        </p:nvSpPr>
        <p:spPr>
          <a:xfrm>
            <a:off x="4925063" y="1647825"/>
            <a:ext cx="220800" cy="1635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27"/>
          <p:cNvSpPr txBox="1"/>
          <p:nvPr/>
        </p:nvSpPr>
        <p:spPr>
          <a:xfrm>
            <a:off x="276225" y="508200"/>
            <a:ext cx="2573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MES-</a:t>
            </a:r>
            <a:r>
              <a:rPr lang="ko" sz="1200">
                <a:solidFill>
                  <a:schemeClr val="dk2"/>
                </a:solidFill>
              </a:rPr>
              <a:t>입출고</a:t>
            </a:r>
            <a:r>
              <a:rPr lang="ko" sz="1200">
                <a:solidFill>
                  <a:schemeClr val="dk2"/>
                </a:solidFill>
              </a:rPr>
              <a:t>관리(작성자: 석송이)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253" name="Google Shape;2253;p127"/>
          <p:cNvGraphicFramePr/>
          <p:nvPr/>
        </p:nvGraphicFramePr>
        <p:xfrm>
          <a:off x="276275" y="88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1416050"/>
                <a:gridCol w="1416050"/>
                <a:gridCol w="1416050"/>
                <a:gridCol w="1416050"/>
                <a:gridCol w="1382500"/>
                <a:gridCol w="144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page Title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원재료입출고리스트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요구사항 id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MES-152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최종수정일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2025-01-28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화면 경로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Main Page -&gt; </a:t>
                      </a:r>
                      <a:r>
                        <a:rPr lang="ko" sz="1100"/>
                        <a:t>입출고</a:t>
                      </a:r>
                      <a:r>
                        <a:rPr lang="ko" sz="1100"/>
                        <a:t>관리 -&gt; </a:t>
                      </a:r>
                      <a:r>
                        <a:rPr lang="ko" sz="1000"/>
                        <a:t>원재료입출고리스트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254" name="Google Shape;2254;p127"/>
          <p:cNvGraphicFramePr/>
          <p:nvPr/>
        </p:nvGraphicFramePr>
        <p:xfrm>
          <a:off x="6553175" y="179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585800"/>
                <a:gridCol w="1633550"/>
              </a:tblGrid>
              <a:tr h="328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summary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56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수주팀 관리자는 원재료의 입고/출고 수량을 기록하여 재고를 관리한다.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grpSp>
        <p:nvGrpSpPr>
          <p:cNvPr id="2255" name="Google Shape;2255;p127"/>
          <p:cNvGrpSpPr/>
          <p:nvPr/>
        </p:nvGrpSpPr>
        <p:grpSpPr>
          <a:xfrm>
            <a:off x="0" y="0"/>
            <a:ext cx="9144003" cy="507900"/>
            <a:chOff x="0" y="0"/>
            <a:chExt cx="9144003" cy="507900"/>
          </a:xfrm>
        </p:grpSpPr>
        <p:pic>
          <p:nvPicPr>
            <p:cNvPr id="2256" name="Google Shape;2256;p127"/>
            <p:cNvPicPr preferRelativeResize="0"/>
            <p:nvPr/>
          </p:nvPicPr>
          <p:blipFill rotWithShape="1">
            <a:blip r:embed="rId3">
              <a:alphaModFix/>
            </a:blip>
            <a:srcRect b="92761" l="0" r="0" t="0"/>
            <a:stretch/>
          </p:blipFill>
          <p:spPr>
            <a:xfrm>
              <a:off x="0" y="0"/>
              <a:ext cx="9144003" cy="37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7" name="Google Shape;2257;p127"/>
            <p:cNvSpPr/>
            <p:nvPr/>
          </p:nvSpPr>
          <p:spPr>
            <a:xfrm>
              <a:off x="0" y="0"/>
              <a:ext cx="9144000" cy="372300"/>
            </a:xfrm>
            <a:prstGeom prst="rect">
              <a:avLst/>
            </a:prstGeom>
            <a:solidFill>
              <a:srgbClr val="000000">
                <a:alpha val="42750"/>
              </a:srgbClr>
            </a:solidFill>
            <a:ln cap="flat" cmpd="sng" w="19050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127"/>
            <p:cNvSpPr txBox="1"/>
            <p:nvPr/>
          </p:nvSpPr>
          <p:spPr>
            <a:xfrm>
              <a:off x="0" y="0"/>
              <a:ext cx="5003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화면설계서</a:t>
              </a:r>
              <a:endParaRPr b="1" sz="2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59" name="Google Shape;2259;p127"/>
          <p:cNvSpPr/>
          <p:nvPr/>
        </p:nvSpPr>
        <p:spPr>
          <a:xfrm>
            <a:off x="276225" y="1809750"/>
            <a:ext cx="5943600" cy="317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60" name="Google Shape;2260;p127"/>
          <p:cNvGraphicFramePr/>
          <p:nvPr/>
        </p:nvGraphicFramePr>
        <p:xfrm>
          <a:off x="342825" y="233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820525"/>
                <a:gridCol w="820525"/>
                <a:gridCol w="820525"/>
                <a:gridCol w="820525"/>
                <a:gridCol w="820525"/>
                <a:gridCol w="820525"/>
                <a:gridCol w="820525"/>
              </a:tblGrid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기록아이디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원재료코드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입출고수량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입출고구분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현재재고량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날짜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담당자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2025-01-01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1000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2025-01-31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1014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2025-01-31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1013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61" name="Google Shape;2261;p127"/>
          <p:cNvGraphicFramePr/>
          <p:nvPr/>
        </p:nvGraphicFramePr>
        <p:xfrm>
          <a:off x="342825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{2FC09B74-762A-4D6C-AC36-0636F9D1136F}</a:tableStyleId>
              </a:tblPr>
              <a:tblGrid>
                <a:gridCol w="3725675"/>
                <a:gridCol w="1008975"/>
                <a:gridCol w="1008975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검색명을 입력하세요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/>
                        <a:t>원재료입출고</a:t>
                      </a:r>
                      <a:r>
                        <a:rPr lang="ko" sz="600"/>
                        <a:t>정보 등록</a:t>
                      </a:r>
                      <a:endParaRPr sz="6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262" name="Google Shape;2262;p127"/>
          <p:cNvSpPr/>
          <p:nvPr/>
        </p:nvSpPr>
        <p:spPr>
          <a:xfrm>
            <a:off x="323000" y="2200575"/>
            <a:ext cx="5817600" cy="1829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